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56"/>
  </p:notesMasterIdLst>
  <p:sldIdLst>
    <p:sldId id="256" r:id="rId2"/>
    <p:sldId id="315" r:id="rId3"/>
    <p:sldId id="293" r:id="rId4"/>
    <p:sldId id="316" r:id="rId5"/>
    <p:sldId id="257" r:id="rId6"/>
    <p:sldId id="258" r:id="rId7"/>
    <p:sldId id="294" r:id="rId8"/>
    <p:sldId id="295" r:id="rId9"/>
    <p:sldId id="296" r:id="rId10"/>
    <p:sldId id="297" r:id="rId11"/>
    <p:sldId id="298" r:id="rId12"/>
    <p:sldId id="302" r:id="rId13"/>
    <p:sldId id="299" r:id="rId14"/>
    <p:sldId id="303" r:id="rId15"/>
    <p:sldId id="300" r:id="rId16"/>
    <p:sldId id="301" r:id="rId17"/>
    <p:sldId id="304" r:id="rId18"/>
    <p:sldId id="265" r:id="rId19"/>
    <p:sldId id="305" r:id="rId20"/>
    <p:sldId id="306" r:id="rId21"/>
    <p:sldId id="307" r:id="rId22"/>
    <p:sldId id="308" r:id="rId23"/>
    <p:sldId id="309" r:id="rId24"/>
    <p:sldId id="310" r:id="rId25"/>
    <p:sldId id="312" r:id="rId26"/>
    <p:sldId id="311" r:id="rId27"/>
    <p:sldId id="313" r:id="rId28"/>
    <p:sldId id="314" r:id="rId29"/>
    <p:sldId id="267" r:id="rId30"/>
    <p:sldId id="268" r:id="rId31"/>
    <p:sldId id="269" r:id="rId32"/>
    <p:sldId id="270" r:id="rId33"/>
    <p:sldId id="271" r:id="rId34"/>
    <p:sldId id="272" r:id="rId35"/>
    <p:sldId id="273" r:id="rId36"/>
    <p:sldId id="274" r:id="rId37"/>
    <p:sldId id="275" r:id="rId38"/>
    <p:sldId id="276" r:id="rId39"/>
    <p:sldId id="277" r:id="rId40"/>
    <p:sldId id="278" r:id="rId41"/>
    <p:sldId id="279" r:id="rId42"/>
    <p:sldId id="280" r:id="rId43"/>
    <p:sldId id="281" r:id="rId44"/>
    <p:sldId id="282" r:id="rId45"/>
    <p:sldId id="283" r:id="rId46"/>
    <p:sldId id="284" r:id="rId47"/>
    <p:sldId id="285" r:id="rId48"/>
    <p:sldId id="286" r:id="rId49"/>
    <p:sldId id="287" r:id="rId50"/>
    <p:sldId id="288" r:id="rId51"/>
    <p:sldId id="289" r:id="rId52"/>
    <p:sldId id="290" r:id="rId53"/>
    <p:sldId id="292" r:id="rId54"/>
    <p:sldId id="291" r:id="rId55"/>
  </p:sldIdLst>
  <p:sldSz cx="9144000" cy="6858000" type="screen4x3"/>
  <p:notesSz cx="6858000" cy="99472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50" d="100"/>
          <a:sy n="50" d="100"/>
        </p:scale>
        <p:origin x="-1956" y="-66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5.wmf"/><Relationship Id="rId1" Type="http://schemas.openxmlformats.org/officeDocument/2006/relationships/image" Target="../media/image24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28.wmf"/><Relationship Id="rId2" Type="http://schemas.openxmlformats.org/officeDocument/2006/relationships/image" Target="../media/image27.wmf"/><Relationship Id="rId1" Type="http://schemas.openxmlformats.org/officeDocument/2006/relationships/image" Target="../media/image26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30.wmf"/><Relationship Id="rId1" Type="http://schemas.openxmlformats.org/officeDocument/2006/relationships/image" Target="../media/image29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34.wmf"/><Relationship Id="rId1" Type="http://schemas.openxmlformats.org/officeDocument/2006/relationships/image" Target="../media/image33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38.wmf"/><Relationship Id="rId2" Type="http://schemas.openxmlformats.org/officeDocument/2006/relationships/image" Target="../media/image37.wmf"/><Relationship Id="rId1" Type="http://schemas.openxmlformats.org/officeDocument/2006/relationships/image" Target="../media/image36.wmf"/></Relationships>
</file>

<file path=ppt/drawings/_rels/vmlDrawing8.vml.rels><?xml version="1.0" encoding="UTF-8" standalone="yes"?>
<Relationships xmlns="http://schemas.openxmlformats.org/package/2006/relationships"><Relationship Id="rId8" Type="http://schemas.openxmlformats.org/officeDocument/2006/relationships/image" Target="../media/image46.wmf"/><Relationship Id="rId3" Type="http://schemas.openxmlformats.org/officeDocument/2006/relationships/image" Target="../media/image41.wmf"/><Relationship Id="rId7" Type="http://schemas.openxmlformats.org/officeDocument/2006/relationships/image" Target="../media/image45.wmf"/><Relationship Id="rId2" Type="http://schemas.openxmlformats.org/officeDocument/2006/relationships/image" Target="../media/image40.wmf"/><Relationship Id="rId1" Type="http://schemas.openxmlformats.org/officeDocument/2006/relationships/image" Target="../media/image39.wmf"/><Relationship Id="rId6" Type="http://schemas.openxmlformats.org/officeDocument/2006/relationships/image" Target="../media/image44.wmf"/><Relationship Id="rId5" Type="http://schemas.openxmlformats.org/officeDocument/2006/relationships/image" Target="../media/image43.wmf"/><Relationship Id="rId4" Type="http://schemas.openxmlformats.org/officeDocument/2006/relationships/image" Target="../media/image42.wmf"/><Relationship Id="rId9" Type="http://schemas.openxmlformats.org/officeDocument/2006/relationships/image" Target="../media/image47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19B683-DEDE-4FE6-B7C5-05EA42BC2711}" type="datetimeFigureOut">
              <a:rPr lang="id-ID" smtClean="0"/>
              <a:t>04/09/2019</a:t>
            </a:fld>
            <a:endParaRPr lang="id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42975" y="746125"/>
            <a:ext cx="4972050" cy="3730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d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724400"/>
            <a:ext cx="5486400" cy="44767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48800"/>
            <a:ext cx="29718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9448800"/>
            <a:ext cx="29718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AC88F6-C348-47CB-A2B6-553BF3EDDD4B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1083083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277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smtClean="0"/>
          </a:p>
        </p:txBody>
      </p:sp>
      <p:sp>
        <p:nvSpPr>
          <p:cNvPr id="3277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7C49301B-F876-4CD1-A3AE-E460CB47AF4E}" type="slidenum">
              <a:rPr lang="en-US" smtClean="0"/>
              <a:pPr eaLnBrk="1" hangingPunct="1"/>
              <a:t>33</a:t>
            </a:fld>
            <a:endParaRPr lang="en-US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198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smtClean="0"/>
          </a:p>
        </p:txBody>
      </p:sp>
      <p:sp>
        <p:nvSpPr>
          <p:cNvPr id="4198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88328087-5BDB-4C93-A8E3-CC99FE848CAE}" type="slidenum">
              <a:rPr lang="en-US" smtClean="0"/>
              <a:pPr eaLnBrk="1" hangingPunct="1"/>
              <a:t>42</a:t>
            </a:fld>
            <a:endParaRPr lang="en-US" smtClean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30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smtClean="0"/>
          </a:p>
        </p:txBody>
      </p:sp>
      <p:sp>
        <p:nvSpPr>
          <p:cNvPr id="4301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D02D5A74-7D0D-4B9C-A7FB-E0C53FCE36BE}" type="slidenum">
              <a:rPr lang="en-US" smtClean="0"/>
              <a:pPr eaLnBrk="1" hangingPunct="1"/>
              <a:t>43</a:t>
            </a:fld>
            <a:endParaRPr lang="en-US" smtClean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403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smtClean="0"/>
          </a:p>
        </p:txBody>
      </p:sp>
      <p:sp>
        <p:nvSpPr>
          <p:cNvPr id="4403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581DED8C-2C5D-423D-A6A9-157A78DA9B8A}" type="slidenum">
              <a:rPr lang="en-US" smtClean="0"/>
              <a:pPr eaLnBrk="1" hangingPunct="1"/>
              <a:t>44</a:t>
            </a:fld>
            <a:endParaRPr lang="en-US" smtClean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50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smtClean="0"/>
          </a:p>
        </p:txBody>
      </p:sp>
      <p:sp>
        <p:nvSpPr>
          <p:cNvPr id="4506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69B8F5C0-27F1-4CD9-A380-5ADDD788EF98}" type="slidenum">
              <a:rPr lang="en-US" smtClean="0"/>
              <a:pPr eaLnBrk="1" hangingPunct="1"/>
              <a:t>45</a:t>
            </a:fld>
            <a:endParaRPr lang="en-US" smtClean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608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smtClean="0"/>
          </a:p>
        </p:txBody>
      </p:sp>
      <p:sp>
        <p:nvSpPr>
          <p:cNvPr id="4608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0CCA6F30-96BA-4E71-AE29-CC5AAA94BF9E}" type="slidenum">
              <a:rPr lang="en-US" smtClean="0"/>
              <a:pPr eaLnBrk="1" hangingPunct="1"/>
              <a:t>46</a:t>
            </a:fld>
            <a:endParaRPr lang="en-US" smtClean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710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smtClean="0"/>
          </a:p>
        </p:txBody>
      </p:sp>
      <p:sp>
        <p:nvSpPr>
          <p:cNvPr id="4710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1A6AF222-8B26-429A-B8F2-C97DC3F4573A}" type="slidenum">
              <a:rPr lang="en-US" smtClean="0"/>
              <a:pPr eaLnBrk="1" hangingPunct="1"/>
              <a:t>47</a:t>
            </a:fld>
            <a:endParaRPr lang="en-US" smtClean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813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smtClean="0"/>
          </a:p>
        </p:txBody>
      </p:sp>
      <p:sp>
        <p:nvSpPr>
          <p:cNvPr id="4813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B71CDB99-927F-4D47-AB5F-124ED0C66562}" type="slidenum">
              <a:rPr lang="en-US" smtClean="0"/>
              <a:pPr eaLnBrk="1" hangingPunct="1"/>
              <a:t>48</a:t>
            </a:fld>
            <a:endParaRPr lang="en-US" smtClean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915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smtClean="0"/>
          </a:p>
        </p:txBody>
      </p:sp>
      <p:sp>
        <p:nvSpPr>
          <p:cNvPr id="4915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36E87727-CF62-4CE5-A514-93C87C839623}" type="slidenum">
              <a:rPr lang="en-US" smtClean="0"/>
              <a:pPr eaLnBrk="1" hangingPunct="1"/>
              <a:t>49</a:t>
            </a:fld>
            <a:endParaRPr lang="en-US" smtClean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017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smtClean="0"/>
          </a:p>
        </p:txBody>
      </p:sp>
      <p:sp>
        <p:nvSpPr>
          <p:cNvPr id="5018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D706EAB7-0C44-465D-A1D6-4C43A52ECB6D}" type="slidenum">
              <a:rPr lang="en-US" smtClean="0"/>
              <a:pPr eaLnBrk="1" hangingPunct="1"/>
              <a:t>50</a:t>
            </a:fld>
            <a:endParaRPr lang="en-US" smtClean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0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smtClean="0"/>
          </a:p>
        </p:txBody>
      </p:sp>
      <p:sp>
        <p:nvSpPr>
          <p:cNvPr id="5120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412FF6D6-4CB1-4FCA-BE22-6D42CDEF000E}" type="slidenum">
              <a:rPr lang="en-US" smtClean="0"/>
              <a:pPr eaLnBrk="1" hangingPunct="1"/>
              <a:t>51</a:t>
            </a:fld>
            <a:endParaRPr lang="en-US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379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smtClean="0"/>
          </a:p>
        </p:txBody>
      </p:sp>
      <p:sp>
        <p:nvSpPr>
          <p:cNvPr id="3379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35219931-ED48-4B8B-BED1-2E5622223470}" type="slidenum">
              <a:rPr lang="en-US" smtClean="0"/>
              <a:pPr eaLnBrk="1" hangingPunct="1"/>
              <a:t>34</a:t>
            </a:fld>
            <a:endParaRPr lang="en-US" smtClean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222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smtClean="0"/>
          </a:p>
        </p:txBody>
      </p:sp>
      <p:sp>
        <p:nvSpPr>
          <p:cNvPr id="5222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DB2FAE21-15A1-415E-ADEB-3DEB210F1047}" type="slidenum">
              <a:rPr lang="en-US" smtClean="0"/>
              <a:pPr eaLnBrk="1" hangingPunct="1"/>
              <a:t>52</a:t>
            </a:fld>
            <a:endParaRPr lang="en-US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smtClean="0"/>
          </a:p>
        </p:txBody>
      </p:sp>
      <p:sp>
        <p:nvSpPr>
          <p:cNvPr id="348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6F5621EC-D493-4753-A6CD-9108CD1CC820}" type="slidenum">
              <a:rPr lang="en-US" smtClean="0"/>
              <a:pPr eaLnBrk="1" hangingPunct="1"/>
              <a:t>35</a:t>
            </a:fld>
            <a:endParaRPr lang="en-US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584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smtClean="0"/>
          </a:p>
        </p:txBody>
      </p:sp>
      <p:sp>
        <p:nvSpPr>
          <p:cNvPr id="3584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98282B7C-2FC0-4638-AD05-5E06B69F2971}" type="slidenum">
              <a:rPr lang="en-US" smtClean="0"/>
              <a:pPr eaLnBrk="1" hangingPunct="1"/>
              <a:t>36</a:t>
            </a:fld>
            <a:endParaRPr lang="en-US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686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smtClean="0"/>
          </a:p>
        </p:txBody>
      </p:sp>
      <p:sp>
        <p:nvSpPr>
          <p:cNvPr id="3686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3FF05DBA-80A0-4016-9570-D6F2BD07F897}" type="slidenum">
              <a:rPr lang="en-US" smtClean="0"/>
              <a:pPr eaLnBrk="1" hangingPunct="1"/>
              <a:t>37</a:t>
            </a:fld>
            <a:endParaRPr lang="en-US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789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smtClean="0"/>
          </a:p>
        </p:txBody>
      </p:sp>
      <p:sp>
        <p:nvSpPr>
          <p:cNvPr id="3789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D36E38AA-4823-4D9E-85CA-520F737A5E5B}" type="slidenum">
              <a:rPr lang="en-US" smtClean="0"/>
              <a:pPr eaLnBrk="1" hangingPunct="1"/>
              <a:t>38</a:t>
            </a:fld>
            <a:endParaRPr lang="en-US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smtClean="0"/>
          </a:p>
        </p:txBody>
      </p:sp>
      <p:sp>
        <p:nvSpPr>
          <p:cNvPr id="3891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DA5C8AA7-D619-48AE-B9B7-64E0882A333A}" type="slidenum">
              <a:rPr lang="en-US" smtClean="0"/>
              <a:pPr eaLnBrk="1" hangingPunct="1"/>
              <a:t>39</a:t>
            </a:fld>
            <a:endParaRPr lang="en-US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993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smtClean="0"/>
          </a:p>
        </p:txBody>
      </p:sp>
      <p:sp>
        <p:nvSpPr>
          <p:cNvPr id="3994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05438876-C733-4CC9-ADD2-94B3617B36E6}" type="slidenum">
              <a:rPr lang="en-US" smtClean="0"/>
              <a:pPr eaLnBrk="1" hangingPunct="1"/>
              <a:t>40</a:t>
            </a:fld>
            <a:endParaRPr lang="en-US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smtClean="0"/>
          </a:p>
        </p:txBody>
      </p:sp>
      <p:sp>
        <p:nvSpPr>
          <p:cNvPr id="4096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032D464C-9EA8-4DA8-9282-EE8A088F4688}" type="slidenum">
              <a:rPr lang="en-US" smtClean="0"/>
              <a:pPr eaLnBrk="1" hangingPunct="1"/>
              <a:t>41</a:t>
            </a:fld>
            <a:endParaRPr 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905000"/>
            <a:ext cx="7543800" cy="2593975"/>
          </a:xfrm>
        </p:spPr>
        <p:txBody>
          <a:bodyPr anchor="b"/>
          <a:lstStyle>
            <a:lvl1pPr>
              <a:defRPr sz="6600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4572000"/>
            <a:ext cx="6461760" cy="10668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672294-BCB2-4A50-9237-336810C08341}" type="datetimeFigureOut">
              <a:rPr lang="en-US" smtClean="0"/>
              <a:t>9/4/2019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E30F0D-498E-4197-8611-2E8468422A0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672294-BCB2-4A50-9237-336810C08341}" type="datetimeFigureOut">
              <a:rPr lang="en-US" smtClean="0"/>
              <a:t>9/4/2019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E30F0D-498E-4197-8611-2E8468422A0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1752600" cy="58515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672294-BCB2-4A50-9237-336810C08341}" type="datetimeFigureOut">
              <a:rPr lang="en-US" smtClean="0"/>
              <a:t>9/4/2019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E30F0D-498E-4197-8611-2E8468422A0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672294-BCB2-4A50-9237-336810C08341}" type="datetimeFigureOut">
              <a:rPr lang="en-US" smtClean="0"/>
              <a:t>9/4/2019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E30F0D-498E-4197-8611-2E8468422A0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5486400"/>
            <a:ext cx="7659687" cy="1168400"/>
          </a:xfrm>
        </p:spPr>
        <p:txBody>
          <a:bodyPr anchor="t"/>
          <a:lstStyle>
            <a:lvl1pPr algn="l">
              <a:defRPr sz="36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852863"/>
            <a:ext cx="6135687" cy="1633538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672294-BCB2-4A50-9237-336810C08341}" type="datetimeFigureOut">
              <a:rPr lang="en-US" smtClean="0"/>
              <a:t>9/4/2019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E30F0D-498E-4197-8611-2E8468422A0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196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672294-BCB2-4A50-9237-336810C08341}" type="datetimeFigureOut">
              <a:rPr lang="en-US" smtClean="0"/>
              <a:t>9/4/2019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E30F0D-498E-4197-8611-2E8468422A0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196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196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672294-BCB2-4A50-9237-336810C08341}" type="datetimeFigureOut">
              <a:rPr lang="en-US" smtClean="0"/>
              <a:t>9/4/2019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E30F0D-498E-4197-8611-2E8468422A0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672294-BCB2-4A50-9237-336810C08341}" type="datetimeFigureOut">
              <a:rPr lang="en-US" smtClean="0"/>
              <a:t>9/4/2019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E30F0D-498E-4197-8611-2E8468422A0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672294-BCB2-4A50-9237-336810C08341}" type="datetimeFigureOut">
              <a:rPr lang="en-US" smtClean="0"/>
              <a:t>9/4/2019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E30F0D-498E-4197-8611-2E8468422A0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5495544"/>
            <a:ext cx="7772400" cy="594360"/>
          </a:xfrm>
        </p:spPr>
        <p:txBody>
          <a:bodyPr anchor="b"/>
          <a:lstStyle>
            <a:lvl1pPr algn="ctr">
              <a:defRPr sz="2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799" y="6096000"/>
            <a:ext cx="7772401" cy="6096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672294-BCB2-4A50-9237-336810C08341}" type="datetimeFigureOut">
              <a:rPr lang="en-US" smtClean="0"/>
              <a:t>9/4/2019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E30F0D-498E-4197-8611-2E8468422A0E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04800" y="381000"/>
            <a:ext cx="7772400" cy="494284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5495278"/>
            <a:ext cx="7772400" cy="594626"/>
          </a:xfrm>
        </p:spPr>
        <p:txBody>
          <a:bodyPr anchor="b"/>
          <a:lstStyle>
            <a:lvl1pPr algn="ctr">
              <a:defRPr sz="2200" b="1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4582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1752" y="6096000"/>
            <a:ext cx="7772400" cy="612648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672294-BCB2-4A50-9237-336810C08341}" type="datetimeFigureOut">
              <a:rPr lang="en-US" smtClean="0"/>
              <a:t>9/4/2019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FE30F0D-498E-4197-8611-2E8468422A0E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620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620000" cy="480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458200" y="0"/>
            <a:ext cx="6858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458200" y="5486400"/>
            <a:ext cx="685800" cy="68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1788" y="5648960"/>
            <a:ext cx="548640" cy="396240"/>
          </a:xfrm>
          <a:prstGeom prst="bracketPair">
            <a:avLst>
              <a:gd name="adj" fmla="val 17949"/>
            </a:avLst>
          </a:prstGeom>
          <a:ln w="19050">
            <a:solidFill>
              <a:srgbClr val="FFFFFF"/>
            </a:solidFill>
          </a:ln>
        </p:spPr>
        <p:txBody>
          <a:bodyPr vert="horz" lIns="0" tIns="0" rIns="0" bIns="0" rtlCol="0" anchor="ctr"/>
          <a:lstStyle>
            <a:lvl1pPr algn="ctr">
              <a:defRPr sz="1800">
                <a:solidFill>
                  <a:srgbClr val="FFFFFF"/>
                </a:solidFill>
              </a:defRPr>
            </a:lvl1pPr>
          </a:lstStyle>
          <a:p>
            <a:fld id="{9FE30F0D-498E-4197-8611-2E8468422A0E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7586910" y="4048760"/>
            <a:ext cx="2367281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7551351" y="1645920"/>
            <a:ext cx="2438399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fld id="{CD672294-BCB2-4A50-9237-336810C08341}" type="datetimeFigureOut">
              <a:rPr lang="en-US" smtClean="0"/>
              <a:t>9/4/2019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600" kern="1200" cap="none" spc="-100" baseline="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3429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2860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2860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2860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spcBef>
          <a:spcPct val="20000"/>
        </a:spcBef>
        <a:buClr>
          <a:schemeClr val="accent5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7" Type="http://schemas.openxmlformats.org/officeDocument/2006/relationships/image" Target="../media/image25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24.wmf"/><Relationship Id="rId4" Type="http://schemas.openxmlformats.org/officeDocument/2006/relationships/oleObject" Target="../embeddings/oleObject1.bin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.bin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27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4.bin"/><Relationship Id="rId5" Type="http://schemas.openxmlformats.org/officeDocument/2006/relationships/image" Target="../media/image26.wmf"/><Relationship Id="rId4" Type="http://schemas.openxmlformats.org/officeDocument/2006/relationships/oleObject" Target="../embeddings/oleObject3.bin"/><Relationship Id="rId9" Type="http://schemas.openxmlformats.org/officeDocument/2006/relationships/image" Target="../media/image28.wmf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30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7.bin"/><Relationship Id="rId5" Type="http://schemas.openxmlformats.org/officeDocument/2006/relationships/image" Target="../media/image29.wmf"/><Relationship Id="rId4" Type="http://schemas.openxmlformats.org/officeDocument/2006/relationships/oleObject" Target="../embeddings/oleObject6.bin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31.wmf"/><Relationship Id="rId5" Type="http://schemas.openxmlformats.org/officeDocument/2006/relationships/oleObject" Target="../embeddings/oleObject8.bin"/><Relationship Id="rId4" Type="http://schemas.openxmlformats.org/officeDocument/2006/relationships/image" Target="../media/image32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7" Type="http://schemas.openxmlformats.org/officeDocument/2006/relationships/image" Target="../media/image34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10.bin"/><Relationship Id="rId5" Type="http://schemas.openxmlformats.org/officeDocument/2006/relationships/image" Target="../media/image33.wmf"/><Relationship Id="rId4" Type="http://schemas.openxmlformats.org/officeDocument/2006/relationships/oleObject" Target="../embeddings/oleObject9.bin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35.wmf"/><Relationship Id="rId4" Type="http://schemas.openxmlformats.org/officeDocument/2006/relationships/oleObject" Target="../embeddings/oleObject11.bin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4.bin"/><Relationship Id="rId3" Type="http://schemas.openxmlformats.org/officeDocument/2006/relationships/notesSlide" Target="../notesSlides/notesSlide19.xml"/><Relationship Id="rId7" Type="http://schemas.openxmlformats.org/officeDocument/2006/relationships/image" Target="../media/image37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13.bin"/><Relationship Id="rId5" Type="http://schemas.openxmlformats.org/officeDocument/2006/relationships/image" Target="../media/image36.wmf"/><Relationship Id="rId4" Type="http://schemas.openxmlformats.org/officeDocument/2006/relationships/oleObject" Target="../embeddings/oleObject12.bin"/><Relationship Id="rId9" Type="http://schemas.openxmlformats.org/officeDocument/2006/relationships/image" Target="../media/image38.wmf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7.bin"/><Relationship Id="rId13" Type="http://schemas.openxmlformats.org/officeDocument/2006/relationships/image" Target="../media/image43.wmf"/><Relationship Id="rId18" Type="http://schemas.openxmlformats.org/officeDocument/2006/relationships/oleObject" Target="../embeddings/oleObject22.bin"/><Relationship Id="rId3" Type="http://schemas.openxmlformats.org/officeDocument/2006/relationships/notesSlide" Target="../notesSlides/notesSlide20.xml"/><Relationship Id="rId21" Type="http://schemas.openxmlformats.org/officeDocument/2006/relationships/image" Target="../media/image47.wmf"/><Relationship Id="rId7" Type="http://schemas.openxmlformats.org/officeDocument/2006/relationships/image" Target="../media/image40.wmf"/><Relationship Id="rId12" Type="http://schemas.openxmlformats.org/officeDocument/2006/relationships/oleObject" Target="../embeddings/oleObject19.bin"/><Relationship Id="rId17" Type="http://schemas.openxmlformats.org/officeDocument/2006/relationships/image" Target="../media/image45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21.bin"/><Relationship Id="rId20" Type="http://schemas.openxmlformats.org/officeDocument/2006/relationships/oleObject" Target="../embeddings/oleObject23.bin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16.bin"/><Relationship Id="rId11" Type="http://schemas.openxmlformats.org/officeDocument/2006/relationships/image" Target="../media/image42.wmf"/><Relationship Id="rId5" Type="http://schemas.openxmlformats.org/officeDocument/2006/relationships/image" Target="../media/image39.wmf"/><Relationship Id="rId15" Type="http://schemas.openxmlformats.org/officeDocument/2006/relationships/image" Target="../media/image44.wmf"/><Relationship Id="rId10" Type="http://schemas.openxmlformats.org/officeDocument/2006/relationships/oleObject" Target="../embeddings/oleObject18.bin"/><Relationship Id="rId19" Type="http://schemas.openxmlformats.org/officeDocument/2006/relationships/image" Target="../media/image46.wmf"/><Relationship Id="rId4" Type="http://schemas.openxmlformats.org/officeDocument/2006/relationships/oleObject" Target="../embeddings/oleObject15.bin"/><Relationship Id="rId9" Type="http://schemas.openxmlformats.org/officeDocument/2006/relationships/image" Target="../media/image41.wmf"/><Relationship Id="rId14" Type="http://schemas.openxmlformats.org/officeDocument/2006/relationships/oleObject" Target="../embeddings/oleObject20.bin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8824" y="609600"/>
            <a:ext cx="7772400" cy="1470025"/>
          </a:xfrm>
        </p:spPr>
        <p:txBody>
          <a:bodyPr/>
          <a:lstStyle/>
          <a:p>
            <a:r>
              <a:rPr lang="id-ID" b="1" dirty="0" smtClean="0"/>
              <a:t>Inferensi dengan </a:t>
            </a:r>
            <a:r>
              <a:rPr lang="en-US" b="1" dirty="0" err="1" smtClean="0"/>
              <a:t>Ketidakpastian</a:t>
            </a:r>
            <a:r>
              <a:rPr lang="en-US" b="1" dirty="0" smtClean="0"/>
              <a:t> </a:t>
            </a:r>
            <a:endParaRPr lang="en-US" dirty="0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0" y="5561856"/>
            <a:ext cx="8532440" cy="1296144"/>
          </a:xfrm>
        </p:spPr>
        <p:txBody>
          <a:bodyPr>
            <a:normAutofit fontScale="77500" lnSpcReduction="20000"/>
          </a:bodyPr>
          <a:lstStyle/>
          <a:p>
            <a:r>
              <a:rPr lang="id-ID" sz="4000" b="1" dirty="0" smtClean="0"/>
              <a:t>Sistem cerdas dan Sistem Pendukung Keputusan</a:t>
            </a:r>
          </a:p>
          <a:p>
            <a:r>
              <a:rPr lang="id-ID" sz="4000" dirty="0" smtClean="0"/>
              <a:t>Dr. Herlina Jayadianti. ST.MT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8244487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b="1" dirty="0" smtClean="0"/>
              <a:t>Representasi Ketidakpastian</a:t>
            </a:r>
            <a:endParaRPr lang="id-ID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d-ID" sz="3600" i="1" dirty="0" smtClean="0"/>
              <a:t>Numeric</a:t>
            </a:r>
          </a:p>
          <a:p>
            <a:r>
              <a:rPr lang="id-ID" sz="3600" i="1" dirty="0" smtClean="0"/>
              <a:t>Graphic</a:t>
            </a:r>
          </a:p>
          <a:p>
            <a:r>
              <a:rPr lang="id-ID" sz="3600" i="1" dirty="0" smtClean="0"/>
              <a:t>Symbolic</a:t>
            </a:r>
            <a:r>
              <a:rPr lang="id-ID" dirty="0"/>
              <a:t/>
            </a:r>
            <a:br>
              <a:rPr lang="id-ID" dirty="0"/>
            </a:b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646319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b="1" dirty="0"/>
              <a:t>Representasi ketidakpastian Numerik</a:t>
            </a:r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d-ID" sz="2400" dirty="0"/>
              <a:t>Skala (0 – 1 atau </a:t>
            </a:r>
            <a:r>
              <a:rPr lang="id-ID" sz="2400" dirty="0" smtClean="0"/>
              <a:t>) </a:t>
            </a:r>
          </a:p>
          <a:p>
            <a:r>
              <a:rPr lang="id-ID" sz="2400" dirty="0" smtClean="0"/>
              <a:t>0 </a:t>
            </a:r>
            <a:r>
              <a:rPr lang="id-ID" sz="2400" dirty="0"/>
              <a:t>= Complete uncertainty (sangat tidakpasti</a:t>
            </a:r>
            <a:r>
              <a:rPr lang="id-ID" sz="2400" dirty="0" smtClean="0"/>
              <a:t>)</a:t>
            </a:r>
          </a:p>
          <a:p>
            <a:r>
              <a:rPr lang="id-ID" sz="2400" dirty="0" smtClean="0"/>
              <a:t>1 </a:t>
            </a:r>
            <a:r>
              <a:rPr lang="id-ID" sz="2400" dirty="0"/>
              <a:t>or 100 = Complete certainty (sangat pasti</a:t>
            </a:r>
            <a:r>
              <a:rPr lang="id-ID" sz="2400" dirty="0" smtClean="0"/>
              <a:t>)</a:t>
            </a:r>
          </a:p>
          <a:p>
            <a:endParaRPr lang="id-ID" sz="2400" dirty="0"/>
          </a:p>
          <a:p>
            <a:r>
              <a:rPr lang="id-ID" sz="2400" dirty="0" smtClean="0"/>
              <a:t>Masalahnya</a:t>
            </a:r>
            <a:r>
              <a:rPr lang="id-ID" sz="2400" dirty="0"/>
              <a:t>, pakar memberikan angka tertentu sesuai dengan kognisi dan </a:t>
            </a:r>
            <a:r>
              <a:rPr lang="id-ID" sz="2400" dirty="0" smtClean="0"/>
              <a:t>pengalamannya</a:t>
            </a:r>
          </a:p>
          <a:p>
            <a:endParaRPr lang="id-ID" sz="2400" dirty="0"/>
          </a:p>
          <a:p>
            <a:r>
              <a:rPr lang="id-ID" sz="2400" dirty="0" smtClean="0"/>
              <a:t>Orang </a:t>
            </a:r>
            <a:r>
              <a:rPr lang="id-ID" sz="2400" dirty="0"/>
              <a:t>cenderung tidak konsisten dalam menilai sesuatu untuk waktu yang berbeda (meskipun masalahnya sama)</a:t>
            </a:r>
            <a:br>
              <a:rPr lang="id-ID" sz="2400" dirty="0"/>
            </a:br>
            <a:endParaRPr lang="id-ID" sz="2400" dirty="0"/>
          </a:p>
        </p:txBody>
      </p:sp>
    </p:spTree>
    <p:extLst>
      <p:ext uri="{BB962C8B-B14F-4D97-AF65-F5344CB8AC3E}">
        <p14:creationId xmlns:p14="http://schemas.microsoft.com/office/powerpoint/2010/main" val="9380189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90" t="15625" r="22841" b="14323"/>
          <a:stretch/>
        </p:blipFill>
        <p:spPr bwMode="auto">
          <a:xfrm>
            <a:off x="304799" y="381000"/>
            <a:ext cx="7989103" cy="6019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623857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 </a:t>
            </a:r>
            <a:r>
              <a:rPr lang="id-ID" b="1" dirty="0"/>
              <a:t>Probabilitas dan Pendekatan lainnya</a:t>
            </a:r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d-ID" sz="3200" dirty="0"/>
              <a:t>Ratio </a:t>
            </a:r>
            <a:r>
              <a:rPr lang="id-ID" sz="3200" dirty="0" smtClean="0"/>
              <a:t>Probabilitas</a:t>
            </a:r>
          </a:p>
          <a:p>
            <a:r>
              <a:rPr lang="id-ID" sz="3200" dirty="0" smtClean="0"/>
              <a:t>Teorema Bayes</a:t>
            </a:r>
          </a:p>
          <a:p>
            <a:r>
              <a:rPr lang="id-ID" sz="3200" dirty="0" smtClean="0"/>
              <a:t>Pendekatan </a:t>
            </a:r>
            <a:r>
              <a:rPr lang="id-ID" sz="3200" dirty="0"/>
              <a:t>Dempster-Shafer</a:t>
            </a:r>
          </a:p>
        </p:txBody>
      </p:sp>
    </p:spTree>
    <p:extLst>
      <p:ext uri="{BB962C8B-B14F-4D97-AF65-F5344CB8AC3E}">
        <p14:creationId xmlns:p14="http://schemas.microsoft.com/office/powerpoint/2010/main" val="2232158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26" t="14583" r="22841" b="12760"/>
          <a:stretch/>
        </p:blipFill>
        <p:spPr bwMode="auto">
          <a:xfrm>
            <a:off x="1" y="228599"/>
            <a:ext cx="8247352" cy="62697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13101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b="1" dirty="0"/>
              <a:t>BAYESIAN APPROACH P(Ai) * P(B | Ai) P(Ai | B) =</a:t>
            </a:r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P(B | A1) * P(A1) P(B | An) * P(An</a:t>
            </a:r>
            <a:r>
              <a:rPr lang="en-US" dirty="0" smtClean="0"/>
              <a:t>)</a:t>
            </a:r>
            <a:endParaRPr lang="id-ID" dirty="0" smtClean="0"/>
          </a:p>
          <a:p>
            <a:r>
              <a:rPr lang="en-US" dirty="0" err="1" smtClean="0"/>
              <a:t>dimana</a:t>
            </a:r>
            <a:r>
              <a:rPr lang="en-US" dirty="0" smtClean="0"/>
              <a:t> </a:t>
            </a:r>
            <a:r>
              <a:rPr lang="en-US" dirty="0"/>
              <a:t>P(A1) + P(A2) P(An) = 1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843946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b="1" dirty="0" smtClean="0"/>
              <a:t>Teorema Bayes</a:t>
            </a:r>
            <a:endParaRPr lang="id-ID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id-ID" b="1" dirty="0"/>
              <a:t>Contoh </a:t>
            </a:r>
            <a:r>
              <a:rPr lang="id-ID" b="1" dirty="0" smtClean="0"/>
              <a:t>:</a:t>
            </a:r>
          </a:p>
          <a:p>
            <a:r>
              <a:rPr lang="id-ID" dirty="0" smtClean="0"/>
              <a:t>Si </a:t>
            </a:r>
            <a:r>
              <a:rPr lang="id-ID" dirty="0"/>
              <a:t>Ani mengalami gejala ada bintik-bintik di wajahnya. Dokter menduga bahwa Si Ani terkena cacar dengan </a:t>
            </a:r>
            <a:r>
              <a:rPr lang="id-ID" dirty="0" smtClean="0"/>
              <a:t>:</a:t>
            </a:r>
          </a:p>
          <a:p>
            <a:r>
              <a:rPr lang="id-ID" dirty="0" smtClean="0"/>
              <a:t>Probabilitas </a:t>
            </a:r>
            <a:r>
              <a:rPr lang="id-ID" dirty="0"/>
              <a:t>munculnya bintik-bintik di wajah, jika Si Ani terkena cacar; p(Bintik2| Cacar) = </a:t>
            </a:r>
            <a:r>
              <a:rPr lang="id-ID" dirty="0" smtClean="0"/>
              <a:t>0.8</a:t>
            </a:r>
          </a:p>
          <a:p>
            <a:r>
              <a:rPr lang="id-ID" dirty="0" smtClean="0"/>
              <a:t>Probabilitas </a:t>
            </a:r>
            <a:r>
              <a:rPr lang="id-ID" dirty="0"/>
              <a:t>Si Ani terkena cacar tanpa memandang gejala apapun; p(Cacar) = </a:t>
            </a:r>
            <a:r>
              <a:rPr lang="id-ID" dirty="0" smtClean="0"/>
              <a:t>0.4</a:t>
            </a:r>
          </a:p>
          <a:p>
            <a:r>
              <a:rPr lang="id-ID" dirty="0" smtClean="0"/>
              <a:t>Probabilitas </a:t>
            </a:r>
            <a:r>
              <a:rPr lang="id-ID" dirty="0"/>
              <a:t>munculnya bintik-bintik di wajah, jika Si Ani alergi; p(Bintik2| Alergi) = </a:t>
            </a:r>
            <a:r>
              <a:rPr lang="id-ID" dirty="0" smtClean="0"/>
              <a:t>0.3</a:t>
            </a:r>
          </a:p>
          <a:p>
            <a:r>
              <a:rPr lang="id-ID" dirty="0" smtClean="0"/>
              <a:t>Probabilitas </a:t>
            </a:r>
            <a:r>
              <a:rPr lang="id-ID" dirty="0"/>
              <a:t>Si Ani terkena alergi tanpa memandang gejala apapun; p(Alergi) = </a:t>
            </a:r>
            <a:r>
              <a:rPr lang="id-ID" dirty="0" smtClean="0"/>
              <a:t>0.7</a:t>
            </a:r>
          </a:p>
          <a:p>
            <a:r>
              <a:rPr lang="id-ID" dirty="0" smtClean="0"/>
              <a:t>Probabilitas </a:t>
            </a:r>
            <a:r>
              <a:rPr lang="id-ID" dirty="0"/>
              <a:t>munculnya bintik-bintik di wajah, jika Si Ani jerawatan; p(Bintik2| Jerawatan) = </a:t>
            </a:r>
            <a:r>
              <a:rPr lang="id-ID" dirty="0" smtClean="0"/>
              <a:t>0.9</a:t>
            </a:r>
          </a:p>
          <a:p>
            <a:r>
              <a:rPr lang="id-ID" dirty="0" smtClean="0"/>
              <a:t>Probabilitas </a:t>
            </a:r>
            <a:r>
              <a:rPr lang="id-ID" dirty="0"/>
              <a:t>Si Ani jerawatan tanpa memandang gejala apapun; p(Jerawatan) = 0.5</a:t>
            </a:r>
          </a:p>
        </p:txBody>
      </p:sp>
    </p:spTree>
    <p:extLst>
      <p:ext uri="{BB962C8B-B14F-4D97-AF65-F5344CB8AC3E}">
        <p14:creationId xmlns:p14="http://schemas.microsoft.com/office/powerpoint/2010/main" val="13603282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51" t="14584" r="22840" b="14322"/>
          <a:stretch/>
        </p:blipFill>
        <p:spPr bwMode="auto">
          <a:xfrm>
            <a:off x="0" y="0"/>
            <a:ext cx="9043516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900397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b="1" dirty="0" smtClean="0"/>
              <a:t>Lebih Detail</a:t>
            </a:r>
            <a:endParaRPr lang="id-ID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12" t="14584" r="22401" b="13802"/>
          <a:stretch/>
        </p:blipFill>
        <p:spPr bwMode="auto">
          <a:xfrm>
            <a:off x="-1" y="0"/>
            <a:ext cx="9127375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856612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04" t="14584" r="22401" b="14583"/>
          <a:stretch/>
        </p:blipFill>
        <p:spPr bwMode="auto">
          <a:xfrm>
            <a:off x="0" y="-1"/>
            <a:ext cx="9144000" cy="68328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37453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9144001" cy="6858000"/>
          </a:xfrm>
        </p:spPr>
      </p:pic>
    </p:spTree>
    <p:extLst>
      <p:ext uri="{BB962C8B-B14F-4D97-AF65-F5344CB8AC3E}">
        <p14:creationId xmlns:p14="http://schemas.microsoft.com/office/powerpoint/2010/main" val="27636042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04" t="14062" r="22401" b="14583"/>
          <a:stretch/>
        </p:blipFill>
        <p:spPr bwMode="auto">
          <a:xfrm>
            <a:off x="0" y="0"/>
            <a:ext cx="9110628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333915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12" t="14583" r="22841" b="14323"/>
          <a:stretch/>
        </p:blipFill>
        <p:spPr bwMode="auto">
          <a:xfrm>
            <a:off x="-1" y="0"/>
            <a:ext cx="9118879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441338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58" t="14844" r="22548" b="13802"/>
          <a:stretch/>
        </p:blipFill>
        <p:spPr bwMode="auto">
          <a:xfrm>
            <a:off x="0" y="-1"/>
            <a:ext cx="9144000" cy="68831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347344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04" t="14584" r="22840" b="14322"/>
          <a:stretch/>
        </p:blipFill>
        <p:spPr bwMode="auto">
          <a:xfrm>
            <a:off x="0" y="0"/>
            <a:ext cx="9144000" cy="6914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272016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58" t="15104" r="22694" b="13802"/>
          <a:stretch/>
        </p:blipFill>
        <p:spPr bwMode="auto">
          <a:xfrm>
            <a:off x="19050" y="0"/>
            <a:ext cx="9124950" cy="68625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274861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59" t="14584" r="23133" b="14583"/>
          <a:stretch/>
        </p:blipFill>
        <p:spPr bwMode="auto">
          <a:xfrm>
            <a:off x="0" y="-19050"/>
            <a:ext cx="9101978" cy="6877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48036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04" t="15104" r="22401" b="14322"/>
          <a:stretch/>
        </p:blipFill>
        <p:spPr bwMode="auto">
          <a:xfrm>
            <a:off x="-1" y="0"/>
            <a:ext cx="9211483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372687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59" t="15365" r="22986" b="13802"/>
          <a:stretch/>
        </p:blipFill>
        <p:spPr bwMode="auto">
          <a:xfrm>
            <a:off x="-1" y="-19050"/>
            <a:ext cx="9127261" cy="6877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345552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04" t="14323" r="22547" b="14583"/>
          <a:stretch/>
        </p:blipFill>
        <p:spPr bwMode="auto">
          <a:xfrm>
            <a:off x="0" y="-1"/>
            <a:ext cx="9144000" cy="68768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970026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-26988"/>
            <a:ext cx="8229600" cy="1143001"/>
          </a:xfrm>
        </p:spPr>
        <p:txBody>
          <a:bodyPr/>
          <a:lstStyle/>
          <a:p>
            <a:pPr eaLnBrk="1" hangingPunct="1"/>
            <a:r>
              <a:rPr lang="en-US" smtClean="0">
                <a:solidFill>
                  <a:schemeClr val="bg1"/>
                </a:solidFill>
              </a:rPr>
              <a:t>Pokok Bahasan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idx="1"/>
          </p:nvPr>
        </p:nvSpPr>
        <p:spPr>
          <a:xfrm>
            <a:off x="468313" y="1341438"/>
            <a:ext cx="8229600" cy="4813300"/>
          </a:xfrm>
        </p:spPr>
        <p:txBody>
          <a:bodyPr/>
          <a:lstStyle/>
          <a:p>
            <a:pPr marL="514350" indent="-514350" eaLnBrk="1" hangingPunct="1">
              <a:buFontTx/>
              <a:buAutoNum type="arabicPeriod"/>
            </a:pPr>
            <a:r>
              <a:rPr lang="en-US" sz="2400" dirty="0" smtClean="0"/>
              <a:t>Resolution </a:t>
            </a:r>
            <a:endParaRPr lang="id-ID" sz="2400" dirty="0" smtClean="0"/>
          </a:p>
          <a:p>
            <a:pPr marL="514350" indent="-514350" eaLnBrk="1" hangingPunct="1">
              <a:buFontTx/>
              <a:buAutoNum type="arabicPeriod"/>
            </a:pPr>
            <a:r>
              <a:rPr lang="en-US" sz="2400" dirty="0" smtClean="0"/>
              <a:t>Uncertainty</a:t>
            </a:r>
          </a:p>
          <a:p>
            <a:pPr marL="514350" indent="-514350" eaLnBrk="1" hangingPunct="1">
              <a:buFontTx/>
              <a:buAutoNum type="arabicPeriod"/>
            </a:pPr>
            <a:r>
              <a:rPr lang="en-US" sz="2400" dirty="0" smtClean="0"/>
              <a:t>Probability</a:t>
            </a:r>
          </a:p>
          <a:p>
            <a:pPr marL="514350" indent="-514350" eaLnBrk="1" hangingPunct="1">
              <a:buFontTx/>
              <a:buAutoNum type="arabicPeriod"/>
            </a:pPr>
            <a:r>
              <a:rPr lang="en-US" sz="2400" dirty="0" smtClean="0"/>
              <a:t>Semantics &amp; Syntax</a:t>
            </a:r>
          </a:p>
          <a:p>
            <a:pPr marL="514350" indent="-514350" eaLnBrk="1" hangingPunct="1">
              <a:buFontTx/>
              <a:buAutoNum type="arabicPeriod"/>
            </a:pPr>
            <a:r>
              <a:rPr lang="en-US" sz="2400" dirty="0" err="1" smtClean="0"/>
              <a:t>Inferensi</a:t>
            </a:r>
            <a:r>
              <a:rPr lang="en-US" sz="2400" dirty="0" smtClean="0"/>
              <a:t>/</a:t>
            </a:r>
            <a:r>
              <a:rPr lang="en-US" sz="2400" dirty="0" err="1" smtClean="0"/>
              <a:t>penalaran</a:t>
            </a:r>
            <a:endParaRPr lang="en-US" sz="2400" dirty="0" smtClean="0"/>
          </a:p>
          <a:p>
            <a:pPr marL="514350" indent="-514350" eaLnBrk="1" hangingPunct="1">
              <a:buFontTx/>
              <a:buAutoNum type="arabicPeriod"/>
            </a:pPr>
            <a:r>
              <a:rPr lang="en-US" sz="2400" dirty="0" err="1" smtClean="0"/>
              <a:t>Aturan</a:t>
            </a:r>
            <a:r>
              <a:rPr lang="en-US" sz="2400" dirty="0" smtClean="0"/>
              <a:t> Bayes (just review)</a:t>
            </a:r>
          </a:p>
          <a:p>
            <a:pPr marL="514350" indent="-514350" eaLnBrk="1" hangingPunct="1">
              <a:buFontTx/>
              <a:buAutoNum type="arabicPeriod"/>
            </a:pPr>
            <a:r>
              <a:rPr lang="en-US" sz="2400" dirty="0" err="1" smtClean="0"/>
              <a:t>Latihan</a:t>
            </a:r>
            <a:r>
              <a:rPr lang="en-US" sz="2400" dirty="0" smtClean="0"/>
              <a:t> </a:t>
            </a:r>
            <a:r>
              <a:rPr lang="en-US" sz="2400" dirty="0" err="1" smtClean="0"/>
              <a:t>Individu</a:t>
            </a:r>
            <a:r>
              <a:rPr lang="en-US" sz="2400" dirty="0" smtClean="0"/>
              <a:t> + </a:t>
            </a:r>
            <a:r>
              <a:rPr lang="en-US" sz="2400" dirty="0" err="1" smtClean="0"/>
              <a:t>Tugas</a:t>
            </a:r>
            <a:r>
              <a:rPr lang="en-US" sz="2400" dirty="0" smtClean="0"/>
              <a:t> </a:t>
            </a:r>
            <a:r>
              <a:rPr lang="en-US" sz="2400" dirty="0" err="1" smtClean="0"/>
              <a:t>Kelompok</a:t>
            </a: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1679294254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b="1" dirty="0" smtClean="0"/>
              <a:t>Dalam sistem Pakar</a:t>
            </a:r>
            <a:endParaRPr lang="id-ID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d-ID" sz="3200" b="1" dirty="0" smtClean="0"/>
              <a:t>Barangkali</a:t>
            </a:r>
          </a:p>
          <a:p>
            <a:r>
              <a:rPr lang="id-ID" sz="3200" b="1" dirty="0" smtClean="0"/>
              <a:t>Kemungkinan besar</a:t>
            </a:r>
          </a:p>
          <a:p>
            <a:r>
              <a:rPr lang="id-ID" sz="3200" b="1" dirty="0" smtClean="0"/>
              <a:t>Mungkin</a:t>
            </a:r>
            <a:endParaRPr lang="id-ID" sz="3200" b="1" dirty="0"/>
          </a:p>
        </p:txBody>
      </p:sp>
    </p:spTree>
    <p:extLst>
      <p:ext uri="{BB962C8B-B14F-4D97-AF65-F5344CB8AC3E}">
        <p14:creationId xmlns:p14="http://schemas.microsoft.com/office/powerpoint/2010/main" val="26102300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-26988"/>
            <a:ext cx="8229600" cy="1143001"/>
          </a:xfrm>
        </p:spPr>
        <p:txBody>
          <a:bodyPr/>
          <a:lstStyle/>
          <a:p>
            <a:pPr eaLnBrk="1" hangingPunct="1"/>
            <a:r>
              <a:rPr lang="en-US" smtClean="0">
                <a:solidFill>
                  <a:schemeClr val="bg1"/>
                </a:solidFill>
              </a:rPr>
              <a:t>Resolution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idx="1"/>
          </p:nvPr>
        </p:nvSpPr>
        <p:spPr>
          <a:xfrm>
            <a:off x="468313" y="1341438"/>
            <a:ext cx="8229600" cy="4813300"/>
          </a:xfrm>
        </p:spPr>
        <p:txBody>
          <a:bodyPr/>
          <a:lstStyle/>
          <a:p>
            <a:pPr marL="514350" indent="-514350" eaLnBrk="1" hangingPunct="1">
              <a:buFont typeface="Wingdings" pitchFamily="2" charset="2"/>
              <a:buChar char="q"/>
              <a:defRPr/>
            </a:pPr>
            <a:r>
              <a:rPr lang="en-US" sz="1600" dirty="0" smtClean="0"/>
              <a:t>Resolution </a:t>
            </a:r>
            <a:r>
              <a:rPr lang="en-US" sz="1600" dirty="0" err="1" smtClean="0"/>
              <a:t>pada</a:t>
            </a:r>
            <a:r>
              <a:rPr lang="en-US" sz="1600" dirty="0" smtClean="0"/>
              <a:t> FOL :</a:t>
            </a:r>
            <a:endParaRPr lang="en-US" sz="1600" dirty="0"/>
          </a:p>
          <a:p>
            <a:pPr marL="914400" lvl="1" indent="-514350" eaLnBrk="1" hangingPunct="1">
              <a:buFont typeface="Courier New" pitchFamily="49" charset="0"/>
              <a:buChar char="o"/>
              <a:defRPr/>
            </a:pPr>
            <a:r>
              <a:rPr lang="en-US" sz="1600" dirty="0" smtClean="0">
                <a:ea typeface="+mn-ea"/>
              </a:rPr>
              <a:t>Resolution inference rule </a:t>
            </a:r>
            <a:r>
              <a:rPr lang="en-US" sz="1600" dirty="0" err="1" smtClean="0">
                <a:ea typeface="+mn-ea"/>
              </a:rPr>
              <a:t>pada</a:t>
            </a:r>
            <a:r>
              <a:rPr lang="en-US" sz="1600" dirty="0" smtClean="0">
                <a:ea typeface="+mn-ea"/>
              </a:rPr>
              <a:t> FOL (lifting resolution PL) :</a:t>
            </a:r>
          </a:p>
          <a:p>
            <a:pPr marL="914400" lvl="1" indent="-514350" eaLnBrk="1" hangingPunct="1">
              <a:buFont typeface="Courier New" pitchFamily="49" charset="0"/>
              <a:buChar char="o"/>
              <a:defRPr/>
            </a:pPr>
            <a:endParaRPr lang="en-US" sz="1600" dirty="0">
              <a:ea typeface="+mn-ea"/>
            </a:endParaRPr>
          </a:p>
          <a:p>
            <a:pPr marL="914400" lvl="1" indent="-514350" eaLnBrk="1" hangingPunct="1">
              <a:buFont typeface="Courier New" pitchFamily="49" charset="0"/>
              <a:buChar char="o"/>
              <a:defRPr/>
            </a:pPr>
            <a:endParaRPr lang="en-US" sz="1600" dirty="0" smtClean="0">
              <a:ea typeface="+mn-ea"/>
            </a:endParaRPr>
          </a:p>
          <a:p>
            <a:pPr marL="914400" lvl="1" indent="-514350" eaLnBrk="1" hangingPunct="1">
              <a:buFont typeface="Courier New" pitchFamily="49" charset="0"/>
              <a:buChar char="o"/>
              <a:defRPr/>
            </a:pPr>
            <a:endParaRPr lang="en-US" sz="1600" dirty="0" smtClean="0">
              <a:ea typeface="+mn-ea"/>
            </a:endParaRPr>
          </a:p>
          <a:p>
            <a:pPr marL="400050" lvl="1" indent="0" eaLnBrk="1" hangingPunct="1">
              <a:buFontTx/>
              <a:buNone/>
              <a:defRPr/>
            </a:pPr>
            <a:r>
              <a:rPr lang="it-IT" sz="1600" dirty="0" smtClean="0">
                <a:ea typeface="+mn-ea"/>
              </a:rPr>
              <a:t>	di mana </a:t>
            </a:r>
            <a:endParaRPr lang="en-US" sz="1600" dirty="0" smtClean="0">
              <a:ea typeface="+mn-ea"/>
            </a:endParaRPr>
          </a:p>
          <a:p>
            <a:pPr marL="914400" lvl="1" indent="-514350" eaLnBrk="1" hangingPunct="1">
              <a:buFont typeface="Courier New" pitchFamily="49" charset="0"/>
              <a:buChar char="o"/>
              <a:defRPr/>
            </a:pPr>
            <a:r>
              <a:rPr lang="en-US" sz="1600" dirty="0" err="1" smtClean="0">
                <a:ea typeface="+mn-ea"/>
              </a:rPr>
              <a:t>Contoh</a:t>
            </a:r>
            <a:r>
              <a:rPr lang="en-US" sz="1600" dirty="0" smtClean="0">
                <a:ea typeface="+mn-ea"/>
              </a:rPr>
              <a:t> :</a:t>
            </a:r>
          </a:p>
          <a:p>
            <a:pPr marL="914400" lvl="1" indent="-514350" eaLnBrk="1" hangingPunct="1">
              <a:buFont typeface="Courier New" pitchFamily="49" charset="0"/>
              <a:buChar char="o"/>
              <a:defRPr/>
            </a:pPr>
            <a:endParaRPr lang="en-US" sz="1600" dirty="0">
              <a:ea typeface="+mn-ea"/>
            </a:endParaRPr>
          </a:p>
          <a:p>
            <a:pPr marL="914400" lvl="1" indent="-514350" eaLnBrk="1" hangingPunct="1">
              <a:buFont typeface="Courier New" pitchFamily="49" charset="0"/>
              <a:buChar char="o"/>
              <a:defRPr/>
            </a:pPr>
            <a:endParaRPr lang="en-US" sz="1600" dirty="0" smtClean="0">
              <a:ea typeface="+mn-ea"/>
            </a:endParaRPr>
          </a:p>
          <a:p>
            <a:pPr marL="914400" lvl="1" indent="-514350" eaLnBrk="1" hangingPunct="1">
              <a:buFont typeface="Courier New" pitchFamily="49" charset="0"/>
              <a:buChar char="o"/>
              <a:defRPr/>
            </a:pPr>
            <a:endParaRPr lang="en-US" sz="1600" dirty="0" smtClean="0">
              <a:ea typeface="+mn-ea"/>
            </a:endParaRPr>
          </a:p>
          <a:p>
            <a:pPr marL="914400" lvl="1" indent="-514350" eaLnBrk="1" hangingPunct="1">
              <a:buFont typeface="Courier New" pitchFamily="49" charset="0"/>
              <a:buChar char="o"/>
              <a:defRPr/>
            </a:pPr>
            <a:endParaRPr lang="en-US" sz="1600" dirty="0">
              <a:ea typeface="+mn-ea"/>
            </a:endParaRPr>
          </a:p>
          <a:p>
            <a:pPr marL="400050" lvl="1" indent="0" eaLnBrk="1" hangingPunct="1">
              <a:buFontTx/>
              <a:buNone/>
              <a:defRPr/>
            </a:pPr>
            <a:r>
              <a:rPr lang="en-US" sz="1600" dirty="0">
                <a:ea typeface="+mn-ea"/>
              </a:rPr>
              <a:t>	</a:t>
            </a:r>
            <a:r>
              <a:rPr lang="en-US" sz="1600" dirty="0" smtClean="0">
                <a:ea typeface="+mn-ea"/>
              </a:rPr>
              <a:t>di </a:t>
            </a:r>
            <a:r>
              <a:rPr lang="en-US" sz="1600" dirty="0" err="1" smtClean="0">
                <a:ea typeface="+mn-ea"/>
              </a:rPr>
              <a:t>mana</a:t>
            </a:r>
            <a:r>
              <a:rPr lang="en-US" sz="1600" dirty="0" smtClean="0">
                <a:ea typeface="+mn-ea"/>
              </a:rPr>
              <a:t> </a:t>
            </a:r>
            <a:r>
              <a:rPr lang="el-GR" sz="1600" dirty="0" smtClean="0">
                <a:ea typeface="+mn-ea"/>
              </a:rPr>
              <a:t>θ = {</a:t>
            </a:r>
            <a:r>
              <a:rPr lang="en-US" sz="1600" dirty="0" smtClean="0">
                <a:ea typeface="+mn-ea"/>
              </a:rPr>
              <a:t>x /</a:t>
            </a:r>
            <a:r>
              <a:rPr lang="en-US" sz="1600" dirty="0" err="1" smtClean="0">
                <a:ea typeface="+mn-ea"/>
              </a:rPr>
              <a:t>Anto</a:t>
            </a:r>
            <a:r>
              <a:rPr lang="en-US" sz="1600" dirty="0" smtClean="0">
                <a:ea typeface="+mn-ea"/>
              </a:rPr>
              <a:t>}</a:t>
            </a:r>
          </a:p>
          <a:p>
            <a:pPr marL="914400" lvl="1" indent="-514350" eaLnBrk="1" hangingPunct="1">
              <a:buFont typeface="Courier New" pitchFamily="49" charset="0"/>
              <a:buChar char="o"/>
              <a:defRPr/>
            </a:pPr>
            <a:endParaRPr lang="en-US" sz="1600" dirty="0">
              <a:ea typeface="+mn-ea"/>
            </a:endParaRPr>
          </a:p>
          <a:p>
            <a:pPr marL="914400" lvl="1" indent="-514350" eaLnBrk="1" hangingPunct="1">
              <a:buFont typeface="Courier New" pitchFamily="49" charset="0"/>
              <a:buChar char="o"/>
              <a:defRPr/>
            </a:pPr>
            <a:r>
              <a:rPr lang="en-US" sz="1600" dirty="0" err="1" smtClean="0">
                <a:ea typeface="+mn-ea"/>
              </a:rPr>
              <a:t>Gunakan</a:t>
            </a:r>
            <a:r>
              <a:rPr lang="en-US" sz="1600" dirty="0" smtClean="0">
                <a:ea typeface="+mn-ea"/>
              </a:rPr>
              <a:t> resolution rule </a:t>
            </a:r>
            <a:r>
              <a:rPr lang="en-US" sz="1600" dirty="0" err="1" smtClean="0">
                <a:ea typeface="+mn-ea"/>
              </a:rPr>
              <a:t>pada</a:t>
            </a:r>
            <a:r>
              <a:rPr lang="en-US" sz="1600" dirty="0" smtClean="0">
                <a:ea typeface="+mn-ea"/>
              </a:rPr>
              <a:t> CNF (KB ∧ ¬</a:t>
            </a:r>
            <a:r>
              <a:rPr lang="el-GR" sz="1600" dirty="0" smtClean="0">
                <a:ea typeface="+mn-ea"/>
              </a:rPr>
              <a:t>α): </a:t>
            </a:r>
            <a:r>
              <a:rPr lang="en-US" sz="1600" b="1" dirty="0" smtClean="0">
                <a:solidFill>
                  <a:srgbClr val="FF0000"/>
                </a:solidFill>
                <a:ea typeface="+mn-ea"/>
              </a:rPr>
              <a:t>complete</a:t>
            </a:r>
            <a:r>
              <a:rPr lang="en-US" sz="1600" dirty="0" smtClean="0">
                <a:ea typeface="+mn-ea"/>
              </a:rPr>
              <a:t> </a:t>
            </a:r>
            <a:r>
              <a:rPr lang="en-US" sz="1600" dirty="0" err="1" smtClean="0">
                <a:ea typeface="+mn-ea"/>
              </a:rPr>
              <a:t>untuk</a:t>
            </a:r>
            <a:r>
              <a:rPr lang="en-US" sz="1600" dirty="0" smtClean="0">
                <a:ea typeface="+mn-ea"/>
              </a:rPr>
              <a:t> FOL</a:t>
            </a:r>
            <a:endParaRPr lang="en-US" sz="1600" dirty="0">
              <a:ea typeface="+mn-ea"/>
            </a:endParaRPr>
          </a:p>
          <a:p>
            <a:pPr marL="514350" indent="-514350" eaLnBrk="1" hangingPunct="1">
              <a:buFont typeface="Wingdings" pitchFamily="2" charset="2"/>
              <a:buChar char="q"/>
              <a:defRPr/>
            </a:pPr>
            <a:endParaRPr lang="en-US" sz="1600" dirty="0"/>
          </a:p>
          <a:p>
            <a:pPr marL="514350" indent="-514350" eaLnBrk="1" hangingPunct="1">
              <a:buFont typeface="Wingdings" pitchFamily="2" charset="2"/>
              <a:buChar char="q"/>
              <a:defRPr/>
            </a:pPr>
            <a:endParaRPr lang="en-US" sz="1600" dirty="0" smtClean="0"/>
          </a:p>
          <a:p>
            <a:pPr marL="514350" indent="-514350" eaLnBrk="1" hangingPunct="1">
              <a:buFont typeface="Wingdings" pitchFamily="2" charset="2"/>
              <a:buChar char="q"/>
              <a:defRPr/>
            </a:pPr>
            <a:endParaRPr lang="en-US" sz="1600" dirty="0"/>
          </a:p>
          <a:p>
            <a:pPr marL="514350" indent="-514350" eaLnBrk="1" hangingPunct="1">
              <a:buFont typeface="Wingdings" pitchFamily="2" charset="2"/>
              <a:buChar char="q"/>
              <a:defRPr/>
            </a:pPr>
            <a:endParaRPr lang="en-US" sz="1600" dirty="0" smtClean="0"/>
          </a:p>
          <a:p>
            <a:pPr marL="514350" indent="-514350" eaLnBrk="1" hangingPunct="1">
              <a:buFont typeface="Wingdings" pitchFamily="2" charset="2"/>
              <a:buChar char="q"/>
              <a:defRPr/>
            </a:pPr>
            <a:endParaRPr lang="en-US" sz="1600" dirty="0" smtClean="0"/>
          </a:p>
          <a:p>
            <a:pPr marL="514350" indent="-514350" eaLnBrk="1" hangingPunct="1">
              <a:buFont typeface="Wingdings" pitchFamily="2" charset="2"/>
              <a:buChar char="q"/>
              <a:defRPr/>
            </a:pPr>
            <a:endParaRPr lang="en-US" sz="1600" dirty="0"/>
          </a:p>
          <a:p>
            <a:pPr marL="514350" indent="-514350" eaLnBrk="1" hangingPunct="1">
              <a:buFont typeface="Wingdings" pitchFamily="2" charset="2"/>
              <a:buChar char="q"/>
              <a:defRPr/>
            </a:pPr>
            <a:endParaRPr lang="en-US" sz="1600" dirty="0" smtClean="0"/>
          </a:p>
          <a:p>
            <a:pPr marL="514350" indent="-514350" eaLnBrk="1" hangingPunct="1">
              <a:buFont typeface="Wingdings" pitchFamily="2" charset="2"/>
              <a:buChar char="q"/>
              <a:defRPr/>
            </a:pPr>
            <a:endParaRPr lang="en-US" sz="1600" dirty="0"/>
          </a:p>
          <a:p>
            <a:pPr marL="0" indent="0" eaLnBrk="1" hangingPunct="1">
              <a:buFontTx/>
              <a:buNone/>
              <a:defRPr/>
            </a:pPr>
            <a:endParaRPr lang="en-US" sz="1600" dirty="0" smtClean="0"/>
          </a:p>
        </p:txBody>
      </p:sp>
      <p:pic>
        <p:nvPicPr>
          <p:cNvPr id="717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513" y="1933575"/>
            <a:ext cx="7191375" cy="809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4413" y="2784475"/>
            <a:ext cx="1817687" cy="341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0338" y="3375025"/>
            <a:ext cx="2647950" cy="99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175" name="Rectangle 1"/>
          <p:cNvSpPr>
            <a:spLocks noChangeArrowheads="1"/>
          </p:cNvSpPr>
          <p:nvPr/>
        </p:nvSpPr>
        <p:spPr bwMode="auto">
          <a:xfrm>
            <a:off x="3648075" y="2808288"/>
            <a:ext cx="4572000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400050" lvl="1" algn="just"/>
            <a:r>
              <a:rPr lang="en-US" sz="1200" b="1"/>
              <a:t>UNIFY(</a:t>
            </a:r>
            <a:r>
              <a:rPr lang="el-GR" sz="1200" b="1"/>
              <a:t>α, β) = θ </a:t>
            </a:r>
            <a:r>
              <a:rPr lang="en-US" sz="1200" b="1"/>
              <a:t>jika SUBST(</a:t>
            </a:r>
            <a:r>
              <a:rPr lang="el-GR" sz="1200" b="1"/>
              <a:t>α,θ) = </a:t>
            </a:r>
            <a:r>
              <a:rPr lang="en-US" sz="1200" b="1"/>
              <a:t>SUBST(</a:t>
            </a:r>
            <a:r>
              <a:rPr lang="el-GR" sz="1200" b="1"/>
              <a:t>β,θ)</a:t>
            </a:r>
            <a:endParaRPr lang="en-US" sz="1200" b="1"/>
          </a:p>
        </p:txBody>
      </p:sp>
    </p:spTree>
    <p:extLst>
      <p:ext uri="{BB962C8B-B14F-4D97-AF65-F5344CB8AC3E}">
        <p14:creationId xmlns:p14="http://schemas.microsoft.com/office/powerpoint/2010/main" val="3057611565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-26988"/>
            <a:ext cx="8229600" cy="1143001"/>
          </a:xfrm>
        </p:spPr>
        <p:txBody>
          <a:bodyPr/>
          <a:lstStyle/>
          <a:p>
            <a:pPr eaLnBrk="1" hangingPunct="1"/>
            <a:r>
              <a:rPr lang="en-US" smtClean="0">
                <a:solidFill>
                  <a:schemeClr val="bg1"/>
                </a:solidFill>
              </a:rPr>
              <a:t>Resolution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idx="1"/>
          </p:nvPr>
        </p:nvSpPr>
        <p:spPr>
          <a:xfrm>
            <a:off x="468313" y="1341438"/>
            <a:ext cx="8229600" cy="4813300"/>
          </a:xfrm>
        </p:spPr>
        <p:txBody>
          <a:bodyPr/>
          <a:lstStyle/>
          <a:p>
            <a:pPr marL="514350" indent="-514350" eaLnBrk="1" hangingPunct="1">
              <a:buFont typeface="Wingdings" pitchFamily="2" charset="2"/>
              <a:buChar char="q"/>
              <a:defRPr/>
            </a:pPr>
            <a:r>
              <a:rPr lang="en-US" sz="1400" dirty="0" err="1" smtClean="0"/>
              <a:t>Mengubah</a:t>
            </a:r>
            <a:r>
              <a:rPr lang="en-US" sz="1400" dirty="0" smtClean="0"/>
              <a:t> FOL </a:t>
            </a:r>
            <a:r>
              <a:rPr lang="en-US" sz="1400" dirty="0" err="1" smtClean="0"/>
              <a:t>ke</a:t>
            </a:r>
            <a:r>
              <a:rPr lang="en-US" sz="1400" dirty="0" smtClean="0"/>
              <a:t> CNF :</a:t>
            </a:r>
            <a:endParaRPr lang="en-US" sz="1400" dirty="0"/>
          </a:p>
          <a:p>
            <a:pPr marL="400050" lvl="1" indent="0" eaLnBrk="1" hangingPunct="1">
              <a:buFontTx/>
              <a:buNone/>
              <a:defRPr/>
            </a:pPr>
            <a:r>
              <a:rPr lang="en-US" sz="1400" dirty="0">
                <a:ea typeface="+mn-ea"/>
              </a:rPr>
              <a:t> </a:t>
            </a:r>
            <a:r>
              <a:rPr lang="en-US" sz="1400" dirty="0" smtClean="0">
                <a:ea typeface="+mn-ea"/>
              </a:rPr>
              <a:t> “Everyone who loves all animals is loved by someone:”</a:t>
            </a:r>
          </a:p>
          <a:p>
            <a:pPr marL="400050" lvl="1" indent="0" eaLnBrk="1" hangingPunct="1">
              <a:buFontTx/>
              <a:buNone/>
              <a:defRPr/>
            </a:pPr>
            <a:r>
              <a:rPr lang="en-US" sz="1400" dirty="0" smtClean="0">
                <a:ea typeface="+mn-ea"/>
              </a:rPr>
              <a:t>   </a:t>
            </a:r>
            <a:r>
              <a:rPr lang="en-US" sz="1400" b="1" dirty="0" smtClean="0">
                <a:ea typeface="+mn-ea"/>
              </a:rPr>
              <a:t>∀ x [∀ y Animal (y ) = ⇒ Loves(x , y )] = ⇒ [∃ y Loves(y , x )]</a:t>
            </a:r>
          </a:p>
          <a:p>
            <a:pPr marL="914400" lvl="1" indent="-514350" eaLnBrk="1" hangingPunct="1">
              <a:buFont typeface="Courier New" pitchFamily="49" charset="0"/>
              <a:buChar char="o"/>
              <a:defRPr/>
            </a:pPr>
            <a:r>
              <a:rPr lang="en-US" sz="1400" dirty="0" err="1" smtClean="0">
                <a:ea typeface="+mn-ea"/>
              </a:rPr>
              <a:t>Eliminasi</a:t>
            </a:r>
            <a:r>
              <a:rPr lang="en-US" sz="1400" dirty="0" smtClean="0">
                <a:ea typeface="+mn-ea"/>
              </a:rPr>
              <a:t> </a:t>
            </a:r>
            <a:r>
              <a:rPr lang="en-US" sz="1400" dirty="0" err="1" smtClean="0">
                <a:ea typeface="+mn-ea"/>
              </a:rPr>
              <a:t>implikasi</a:t>
            </a:r>
            <a:r>
              <a:rPr lang="en-US" sz="1400" dirty="0" smtClean="0">
                <a:ea typeface="+mn-ea"/>
              </a:rPr>
              <a:t> </a:t>
            </a:r>
            <a:r>
              <a:rPr lang="en-US" sz="1400" dirty="0" err="1" smtClean="0">
                <a:ea typeface="+mn-ea"/>
              </a:rPr>
              <a:t>dan</a:t>
            </a:r>
            <a:r>
              <a:rPr lang="en-US" sz="1400" dirty="0" smtClean="0">
                <a:ea typeface="+mn-ea"/>
              </a:rPr>
              <a:t> </a:t>
            </a:r>
            <a:r>
              <a:rPr lang="en-US" sz="1400" dirty="0" err="1" smtClean="0">
                <a:ea typeface="+mn-ea"/>
              </a:rPr>
              <a:t>biimplikasi</a:t>
            </a:r>
            <a:endParaRPr lang="en-US" sz="1400" dirty="0">
              <a:ea typeface="+mn-ea"/>
            </a:endParaRPr>
          </a:p>
          <a:p>
            <a:pPr marL="400050" lvl="1" indent="0" eaLnBrk="1" hangingPunct="1">
              <a:buFontTx/>
              <a:buNone/>
              <a:defRPr/>
            </a:pPr>
            <a:r>
              <a:rPr lang="es-ES" sz="1400" dirty="0" smtClean="0">
                <a:ea typeface="+mn-ea"/>
              </a:rPr>
              <a:t>	</a:t>
            </a:r>
            <a:r>
              <a:rPr lang="es-ES" sz="1400" b="1" dirty="0" smtClean="0">
                <a:ea typeface="+mn-ea"/>
              </a:rPr>
              <a:t>∀ x [¬∀ y ¬Animal (y ) ∨ </a:t>
            </a:r>
            <a:r>
              <a:rPr lang="es-ES" sz="1400" b="1" dirty="0" err="1" smtClean="0">
                <a:ea typeface="+mn-ea"/>
              </a:rPr>
              <a:t>Loves</a:t>
            </a:r>
            <a:r>
              <a:rPr lang="es-ES" sz="1400" b="1" dirty="0" smtClean="0">
                <a:ea typeface="+mn-ea"/>
              </a:rPr>
              <a:t>(x , y )] ∨ [∃ y </a:t>
            </a:r>
            <a:r>
              <a:rPr lang="es-ES" sz="1400" b="1" dirty="0" err="1" smtClean="0">
                <a:ea typeface="+mn-ea"/>
              </a:rPr>
              <a:t>Loves</a:t>
            </a:r>
            <a:r>
              <a:rPr lang="es-ES" sz="1400" b="1" dirty="0" smtClean="0">
                <a:ea typeface="+mn-ea"/>
              </a:rPr>
              <a:t>(y , x )]</a:t>
            </a:r>
            <a:endParaRPr lang="en-US" sz="1400" b="1" dirty="0" smtClean="0">
              <a:ea typeface="+mn-ea"/>
            </a:endParaRPr>
          </a:p>
          <a:p>
            <a:pPr marL="914400" lvl="1" indent="-514350" eaLnBrk="1" hangingPunct="1">
              <a:buFont typeface="Courier New" pitchFamily="49" charset="0"/>
              <a:buChar char="o"/>
              <a:defRPr/>
            </a:pPr>
            <a:r>
              <a:rPr lang="en-US" sz="1400" dirty="0" err="1" smtClean="0">
                <a:ea typeface="+mn-ea"/>
              </a:rPr>
              <a:t>Pindahkan</a:t>
            </a:r>
            <a:r>
              <a:rPr lang="en-US" sz="1400" dirty="0" smtClean="0">
                <a:ea typeface="+mn-ea"/>
              </a:rPr>
              <a:t> ¬ </a:t>
            </a:r>
            <a:r>
              <a:rPr lang="en-US" sz="1400" dirty="0" err="1" smtClean="0">
                <a:ea typeface="+mn-ea"/>
              </a:rPr>
              <a:t>ke</a:t>
            </a:r>
            <a:r>
              <a:rPr lang="en-US" sz="1400" dirty="0" smtClean="0">
                <a:ea typeface="+mn-ea"/>
              </a:rPr>
              <a:t> “</a:t>
            </a:r>
            <a:r>
              <a:rPr lang="en-US" sz="1400" dirty="0" err="1" smtClean="0">
                <a:ea typeface="+mn-ea"/>
              </a:rPr>
              <a:t>dalam</a:t>
            </a:r>
            <a:r>
              <a:rPr lang="en-US" sz="1400" dirty="0" smtClean="0">
                <a:ea typeface="+mn-ea"/>
              </a:rPr>
              <a:t>”: ¬∀ x , p ≡ ∃ x ¬p, ¬∃ x , p ≡ ∀ x ¬p :</a:t>
            </a:r>
          </a:p>
          <a:p>
            <a:pPr marL="400050" lvl="1" indent="0" eaLnBrk="1" hangingPunct="1">
              <a:buFontTx/>
              <a:buNone/>
              <a:defRPr/>
            </a:pPr>
            <a:r>
              <a:rPr lang="es-ES" sz="1400" dirty="0" smtClean="0">
                <a:ea typeface="+mn-ea"/>
              </a:rPr>
              <a:t>	</a:t>
            </a:r>
            <a:r>
              <a:rPr lang="es-ES" sz="1400" b="1" dirty="0" smtClean="0">
                <a:ea typeface="+mn-ea"/>
              </a:rPr>
              <a:t>∀ x [∃ y ¬(¬Animal (y ) ∨ </a:t>
            </a:r>
            <a:r>
              <a:rPr lang="es-ES" sz="1400" b="1" dirty="0" err="1" smtClean="0">
                <a:ea typeface="+mn-ea"/>
              </a:rPr>
              <a:t>Loves</a:t>
            </a:r>
            <a:r>
              <a:rPr lang="es-ES" sz="1400" b="1" dirty="0" smtClean="0">
                <a:ea typeface="+mn-ea"/>
              </a:rPr>
              <a:t>(x , y ))] ∨ [∃ y </a:t>
            </a:r>
            <a:r>
              <a:rPr lang="es-ES" sz="1400" b="1" dirty="0" err="1" smtClean="0">
                <a:ea typeface="+mn-ea"/>
              </a:rPr>
              <a:t>Loves</a:t>
            </a:r>
            <a:r>
              <a:rPr lang="es-ES" sz="1400" b="1" dirty="0" smtClean="0">
                <a:ea typeface="+mn-ea"/>
              </a:rPr>
              <a:t>(y , x )]</a:t>
            </a:r>
          </a:p>
          <a:p>
            <a:pPr marL="400050" lvl="1" indent="0" eaLnBrk="1" hangingPunct="1">
              <a:buFontTx/>
              <a:buNone/>
              <a:defRPr/>
            </a:pPr>
            <a:r>
              <a:rPr lang="es-ES" sz="1400" b="1" dirty="0" smtClean="0">
                <a:ea typeface="+mn-ea"/>
              </a:rPr>
              <a:t>	∀ x [∃ y ¬¬Animal (y ) ∧ ¬</a:t>
            </a:r>
            <a:r>
              <a:rPr lang="es-ES" sz="1400" b="1" dirty="0" err="1" smtClean="0">
                <a:ea typeface="+mn-ea"/>
              </a:rPr>
              <a:t>Loves</a:t>
            </a:r>
            <a:r>
              <a:rPr lang="es-ES" sz="1400" b="1" dirty="0" smtClean="0">
                <a:ea typeface="+mn-ea"/>
              </a:rPr>
              <a:t>(x , y )] ∨ [∃ y </a:t>
            </a:r>
            <a:r>
              <a:rPr lang="es-ES" sz="1400" b="1" dirty="0" err="1" smtClean="0">
                <a:ea typeface="+mn-ea"/>
              </a:rPr>
              <a:t>Loves</a:t>
            </a:r>
            <a:r>
              <a:rPr lang="es-ES" sz="1400" b="1" dirty="0" smtClean="0">
                <a:ea typeface="+mn-ea"/>
              </a:rPr>
              <a:t>(y , x )]</a:t>
            </a:r>
          </a:p>
          <a:p>
            <a:pPr marL="400050" lvl="1" indent="0" eaLnBrk="1" hangingPunct="1">
              <a:buFontTx/>
              <a:buNone/>
              <a:defRPr/>
            </a:pPr>
            <a:r>
              <a:rPr lang="es-ES" sz="1400" b="1" dirty="0" smtClean="0">
                <a:ea typeface="+mn-ea"/>
              </a:rPr>
              <a:t>	∀ x [∃ y Animal (y ) ∧ ¬</a:t>
            </a:r>
            <a:r>
              <a:rPr lang="es-ES" sz="1400" b="1" dirty="0" err="1" smtClean="0">
                <a:ea typeface="+mn-ea"/>
              </a:rPr>
              <a:t>Loves</a:t>
            </a:r>
            <a:r>
              <a:rPr lang="es-ES" sz="1400" b="1" dirty="0" smtClean="0">
                <a:ea typeface="+mn-ea"/>
              </a:rPr>
              <a:t>(x , y )] ∨ [∃ y </a:t>
            </a:r>
            <a:r>
              <a:rPr lang="es-ES" sz="1400" b="1" dirty="0" err="1" smtClean="0">
                <a:ea typeface="+mn-ea"/>
              </a:rPr>
              <a:t>Loves</a:t>
            </a:r>
            <a:r>
              <a:rPr lang="es-ES" sz="1400" b="1" dirty="0" smtClean="0">
                <a:ea typeface="+mn-ea"/>
              </a:rPr>
              <a:t>(y , x )]</a:t>
            </a:r>
            <a:endParaRPr lang="en-US" sz="1400" b="1" dirty="0" smtClean="0">
              <a:ea typeface="+mn-ea"/>
            </a:endParaRPr>
          </a:p>
          <a:p>
            <a:pPr marL="914400" lvl="1" indent="-514350" eaLnBrk="1" hangingPunct="1">
              <a:buFont typeface="Courier New" pitchFamily="49" charset="0"/>
              <a:buChar char="o"/>
              <a:defRPr/>
            </a:pPr>
            <a:r>
              <a:rPr lang="en-US" sz="1400" dirty="0" smtClean="0">
                <a:ea typeface="+mn-ea"/>
              </a:rPr>
              <a:t>Standardize variables: </a:t>
            </a:r>
            <a:r>
              <a:rPr lang="en-US" sz="1400" dirty="0" err="1" smtClean="0">
                <a:ea typeface="+mn-ea"/>
              </a:rPr>
              <a:t>setiap</a:t>
            </a:r>
            <a:r>
              <a:rPr lang="en-US" sz="1400" dirty="0" smtClean="0">
                <a:ea typeface="+mn-ea"/>
              </a:rPr>
              <a:t> quantifier variable-</a:t>
            </a:r>
            <a:r>
              <a:rPr lang="en-US" sz="1400" dirty="0" err="1" smtClean="0">
                <a:ea typeface="+mn-ea"/>
              </a:rPr>
              <a:t>nya</a:t>
            </a:r>
            <a:r>
              <a:rPr lang="en-US" sz="1400" dirty="0" smtClean="0">
                <a:ea typeface="+mn-ea"/>
              </a:rPr>
              <a:t> </a:t>
            </a:r>
            <a:r>
              <a:rPr lang="en-US" sz="1400" dirty="0" err="1" smtClean="0">
                <a:ea typeface="+mn-ea"/>
              </a:rPr>
              <a:t>beda</a:t>
            </a:r>
            <a:endParaRPr lang="en-US" sz="1400" dirty="0" smtClean="0">
              <a:ea typeface="+mn-ea"/>
            </a:endParaRPr>
          </a:p>
          <a:p>
            <a:pPr marL="400050" lvl="1" indent="0" eaLnBrk="1" hangingPunct="1">
              <a:buFontTx/>
              <a:buNone/>
              <a:defRPr/>
            </a:pPr>
            <a:r>
              <a:rPr lang="es-ES" sz="1400" dirty="0" smtClean="0">
                <a:ea typeface="+mn-ea"/>
              </a:rPr>
              <a:t>	</a:t>
            </a:r>
            <a:r>
              <a:rPr lang="es-ES" sz="1400" b="1" dirty="0" smtClean="0">
                <a:ea typeface="+mn-ea"/>
              </a:rPr>
              <a:t>∀ x [∃ y Animal (y ) ∧ ¬</a:t>
            </a:r>
            <a:r>
              <a:rPr lang="es-ES" sz="1400" b="1" dirty="0" err="1" smtClean="0">
                <a:ea typeface="+mn-ea"/>
              </a:rPr>
              <a:t>Loves</a:t>
            </a:r>
            <a:r>
              <a:rPr lang="es-ES" sz="1400" b="1" dirty="0" smtClean="0">
                <a:ea typeface="+mn-ea"/>
              </a:rPr>
              <a:t>(x , y )] ∨ [∃ z </a:t>
            </a:r>
            <a:r>
              <a:rPr lang="es-ES" sz="1400" b="1" dirty="0" err="1" smtClean="0">
                <a:ea typeface="+mn-ea"/>
              </a:rPr>
              <a:t>Loves</a:t>
            </a:r>
            <a:r>
              <a:rPr lang="es-ES" sz="1400" b="1" dirty="0" smtClean="0">
                <a:ea typeface="+mn-ea"/>
              </a:rPr>
              <a:t>(z , x )]</a:t>
            </a:r>
            <a:endParaRPr lang="en-US" sz="1400" b="1" dirty="0">
              <a:ea typeface="+mn-ea"/>
            </a:endParaRPr>
          </a:p>
          <a:p>
            <a:pPr marL="914400" lvl="1" indent="-514350" eaLnBrk="1" hangingPunct="1">
              <a:buFont typeface="Courier New" pitchFamily="49" charset="0"/>
              <a:buChar char="o"/>
              <a:defRPr/>
            </a:pPr>
            <a:r>
              <a:rPr lang="en-US" sz="1400" dirty="0" err="1" smtClean="0">
                <a:ea typeface="+mn-ea"/>
              </a:rPr>
              <a:t>Skolemize</a:t>
            </a:r>
            <a:r>
              <a:rPr lang="en-US" sz="1400" dirty="0" smtClean="0">
                <a:ea typeface="+mn-ea"/>
              </a:rPr>
              <a:t>: </a:t>
            </a:r>
            <a:r>
              <a:rPr lang="en-US" sz="1400" dirty="0" err="1" smtClean="0">
                <a:ea typeface="+mn-ea"/>
              </a:rPr>
              <a:t>generalisasi</a:t>
            </a:r>
            <a:r>
              <a:rPr lang="en-US" sz="1400" dirty="0" smtClean="0">
                <a:ea typeface="+mn-ea"/>
              </a:rPr>
              <a:t> existential instantiation. ∃ x </a:t>
            </a:r>
            <a:r>
              <a:rPr lang="en-US" sz="1400" dirty="0" err="1" smtClean="0">
                <a:ea typeface="+mn-ea"/>
              </a:rPr>
              <a:t>diganti</a:t>
            </a:r>
            <a:r>
              <a:rPr lang="en-US" sz="1400" dirty="0">
                <a:ea typeface="+mn-ea"/>
              </a:rPr>
              <a:t> </a:t>
            </a:r>
            <a:r>
              <a:rPr lang="en-US" sz="1400" dirty="0" err="1" smtClean="0">
                <a:ea typeface="+mn-ea"/>
              </a:rPr>
              <a:t>Skolem</a:t>
            </a:r>
            <a:r>
              <a:rPr lang="en-US" sz="1400" dirty="0" smtClean="0">
                <a:ea typeface="+mn-ea"/>
              </a:rPr>
              <a:t> function universal quantified variable di “</a:t>
            </a:r>
            <a:r>
              <a:rPr lang="en-US" sz="1400" dirty="0" err="1" smtClean="0">
                <a:ea typeface="+mn-ea"/>
              </a:rPr>
              <a:t>luar</a:t>
            </a:r>
            <a:r>
              <a:rPr lang="en-US" sz="1400" dirty="0" smtClean="0">
                <a:ea typeface="+mn-ea"/>
              </a:rPr>
              <a:t>” :</a:t>
            </a:r>
          </a:p>
          <a:p>
            <a:pPr marL="400050" lvl="1" indent="0" eaLnBrk="1" hangingPunct="1">
              <a:buFontTx/>
              <a:buNone/>
              <a:defRPr/>
            </a:pPr>
            <a:r>
              <a:rPr lang="en-US" sz="1400" dirty="0" smtClean="0">
                <a:ea typeface="+mn-ea"/>
              </a:rPr>
              <a:t>	</a:t>
            </a:r>
            <a:r>
              <a:rPr lang="en-US" sz="1400" b="1" dirty="0" smtClean="0">
                <a:ea typeface="+mn-ea"/>
              </a:rPr>
              <a:t>∀ x [Animal (F (x )) ∧ ¬Loves(x , F (x ))] ∨ Loves(G(x ), x )</a:t>
            </a:r>
          </a:p>
          <a:p>
            <a:pPr marL="914400" lvl="1" indent="-514350" eaLnBrk="1" hangingPunct="1">
              <a:buFont typeface="Courier New" pitchFamily="49" charset="0"/>
              <a:buChar char="o"/>
              <a:defRPr/>
            </a:pPr>
            <a:r>
              <a:rPr lang="en-US" sz="1400" dirty="0" err="1" smtClean="0">
                <a:ea typeface="+mn-ea"/>
              </a:rPr>
              <a:t>Buang</a:t>
            </a:r>
            <a:r>
              <a:rPr lang="en-US" sz="1400" dirty="0" smtClean="0">
                <a:ea typeface="+mn-ea"/>
              </a:rPr>
              <a:t> universal quantifiers :</a:t>
            </a:r>
          </a:p>
          <a:p>
            <a:pPr marL="400050" lvl="1" indent="0" eaLnBrk="1" hangingPunct="1">
              <a:buFontTx/>
              <a:buNone/>
              <a:defRPr/>
            </a:pPr>
            <a:r>
              <a:rPr lang="en-US" sz="1400" dirty="0" smtClean="0">
                <a:ea typeface="+mn-ea"/>
              </a:rPr>
              <a:t>	</a:t>
            </a:r>
            <a:r>
              <a:rPr lang="en-US" sz="1400" b="1" dirty="0" smtClean="0">
                <a:ea typeface="+mn-ea"/>
              </a:rPr>
              <a:t>[Animal (F (x )) ∧ ¬Loves(x , F (x ))] ∨ Loves(G(x ), x )</a:t>
            </a:r>
          </a:p>
          <a:p>
            <a:pPr marL="914400" lvl="1" indent="-514350" eaLnBrk="1" hangingPunct="1">
              <a:buFont typeface="Courier New" pitchFamily="49" charset="0"/>
              <a:buChar char="o"/>
              <a:defRPr/>
            </a:pPr>
            <a:r>
              <a:rPr lang="en-US" sz="1400" dirty="0" err="1" smtClean="0">
                <a:ea typeface="+mn-ea"/>
              </a:rPr>
              <a:t>Distribusi</a:t>
            </a:r>
            <a:r>
              <a:rPr lang="en-US" sz="1400" dirty="0" smtClean="0">
                <a:ea typeface="+mn-ea"/>
              </a:rPr>
              <a:t> ∧ over ∨ :</a:t>
            </a:r>
          </a:p>
          <a:p>
            <a:pPr marL="400050" lvl="1" indent="0" eaLnBrk="1" hangingPunct="1">
              <a:buFontTx/>
              <a:buNone/>
              <a:defRPr/>
            </a:pPr>
            <a:r>
              <a:rPr lang="en-US" sz="1400" dirty="0" smtClean="0"/>
              <a:t>	</a:t>
            </a:r>
            <a:r>
              <a:rPr lang="en-US" sz="1400" b="1" dirty="0" smtClean="0"/>
              <a:t>[Animal (F (x )) ∨ Loves(G(x ), x )] ∧ [¬Loves(x , F (x )) ∨ Loves(G(x ), x )]</a:t>
            </a:r>
            <a:endParaRPr lang="en-US" sz="1400" b="1" dirty="0"/>
          </a:p>
          <a:p>
            <a:pPr marL="514350" indent="-514350" eaLnBrk="1" hangingPunct="1">
              <a:buFont typeface="Wingdings" pitchFamily="2" charset="2"/>
              <a:buChar char="q"/>
              <a:defRPr/>
            </a:pPr>
            <a:endParaRPr lang="en-US" sz="1400" dirty="0" smtClean="0"/>
          </a:p>
          <a:p>
            <a:pPr marL="514350" indent="-514350" eaLnBrk="1" hangingPunct="1">
              <a:buFont typeface="Wingdings" pitchFamily="2" charset="2"/>
              <a:buChar char="q"/>
              <a:defRPr/>
            </a:pPr>
            <a:endParaRPr lang="en-US" sz="1400" dirty="0"/>
          </a:p>
          <a:p>
            <a:pPr marL="514350" indent="-514350" eaLnBrk="1" hangingPunct="1">
              <a:buFont typeface="Wingdings" pitchFamily="2" charset="2"/>
              <a:buChar char="q"/>
              <a:defRPr/>
            </a:pPr>
            <a:endParaRPr lang="en-US" sz="1400" dirty="0" smtClean="0"/>
          </a:p>
          <a:p>
            <a:pPr marL="514350" indent="-514350" eaLnBrk="1" hangingPunct="1">
              <a:buFont typeface="Wingdings" pitchFamily="2" charset="2"/>
              <a:buChar char="q"/>
              <a:defRPr/>
            </a:pPr>
            <a:endParaRPr lang="en-US" sz="1400" dirty="0" smtClean="0"/>
          </a:p>
          <a:p>
            <a:pPr marL="514350" indent="-514350" eaLnBrk="1" hangingPunct="1">
              <a:buFont typeface="Wingdings" pitchFamily="2" charset="2"/>
              <a:buChar char="q"/>
              <a:defRPr/>
            </a:pPr>
            <a:endParaRPr lang="en-US" sz="1400" dirty="0"/>
          </a:p>
          <a:p>
            <a:pPr marL="514350" indent="-514350" eaLnBrk="1" hangingPunct="1">
              <a:buFont typeface="Wingdings" pitchFamily="2" charset="2"/>
              <a:buChar char="q"/>
              <a:defRPr/>
            </a:pPr>
            <a:endParaRPr lang="en-US" sz="1400" dirty="0" smtClean="0"/>
          </a:p>
          <a:p>
            <a:pPr marL="514350" indent="-514350" eaLnBrk="1" hangingPunct="1">
              <a:buFont typeface="Wingdings" pitchFamily="2" charset="2"/>
              <a:buChar char="q"/>
              <a:defRPr/>
            </a:pPr>
            <a:endParaRPr lang="en-US" sz="1400" dirty="0"/>
          </a:p>
          <a:p>
            <a:pPr marL="0" indent="0" eaLnBrk="1" hangingPunct="1">
              <a:buFontTx/>
              <a:buNone/>
              <a:defRPr/>
            </a:pPr>
            <a:endParaRPr lang="en-US" sz="1400" dirty="0" smtClean="0"/>
          </a:p>
        </p:txBody>
      </p:sp>
    </p:spTree>
    <p:extLst>
      <p:ext uri="{BB962C8B-B14F-4D97-AF65-F5344CB8AC3E}">
        <p14:creationId xmlns:p14="http://schemas.microsoft.com/office/powerpoint/2010/main" val="2205164645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-26988"/>
            <a:ext cx="8229600" cy="1143001"/>
          </a:xfrm>
        </p:spPr>
        <p:txBody>
          <a:bodyPr/>
          <a:lstStyle/>
          <a:p>
            <a:pPr eaLnBrk="1" hangingPunct="1"/>
            <a:r>
              <a:rPr lang="en-US" smtClean="0">
                <a:solidFill>
                  <a:schemeClr val="bg1"/>
                </a:solidFill>
              </a:rPr>
              <a:t>Resolution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idx="1"/>
          </p:nvPr>
        </p:nvSpPr>
        <p:spPr>
          <a:xfrm>
            <a:off x="468313" y="1341438"/>
            <a:ext cx="8229600" cy="4813300"/>
          </a:xfrm>
        </p:spPr>
        <p:txBody>
          <a:bodyPr/>
          <a:lstStyle/>
          <a:p>
            <a:pPr marL="514350" indent="-514350" eaLnBrk="1" hangingPunct="1">
              <a:buFont typeface="Wingdings" pitchFamily="2" charset="2"/>
              <a:buChar char="q"/>
              <a:defRPr/>
            </a:pPr>
            <a:r>
              <a:rPr lang="en-US" sz="1400" dirty="0" err="1" smtClean="0"/>
              <a:t>Contoh</a:t>
            </a:r>
            <a:r>
              <a:rPr lang="en-US" sz="1400" dirty="0" smtClean="0"/>
              <a:t> </a:t>
            </a:r>
            <a:r>
              <a:rPr lang="en-US" sz="1400" dirty="0" err="1" smtClean="0"/>
              <a:t>pembuktian</a:t>
            </a:r>
            <a:r>
              <a:rPr lang="en-US" sz="1400" dirty="0" smtClean="0"/>
              <a:t> </a:t>
            </a:r>
            <a:r>
              <a:rPr lang="en-US" sz="1400" dirty="0" err="1" smtClean="0"/>
              <a:t>dengan</a:t>
            </a:r>
            <a:r>
              <a:rPr lang="en-US" sz="1400" dirty="0" smtClean="0"/>
              <a:t> resolution :</a:t>
            </a:r>
            <a:endParaRPr lang="en-US" sz="1400" dirty="0"/>
          </a:p>
          <a:p>
            <a:pPr marL="400050" lvl="1" indent="0" eaLnBrk="1" hangingPunct="1">
              <a:buFontTx/>
              <a:buNone/>
              <a:defRPr/>
            </a:pPr>
            <a:r>
              <a:rPr lang="en-US" sz="1400" dirty="0">
                <a:ea typeface="+mn-ea"/>
              </a:rPr>
              <a:t> </a:t>
            </a:r>
            <a:r>
              <a:rPr lang="en-US" sz="1400" dirty="0" smtClean="0">
                <a:ea typeface="+mn-ea"/>
              </a:rPr>
              <a:t> </a:t>
            </a:r>
            <a:endParaRPr lang="en-US" sz="1400" dirty="0" smtClean="0"/>
          </a:p>
          <a:p>
            <a:pPr marL="514350" indent="-514350" eaLnBrk="1" hangingPunct="1">
              <a:buFont typeface="Wingdings" pitchFamily="2" charset="2"/>
              <a:buChar char="q"/>
              <a:defRPr/>
            </a:pPr>
            <a:endParaRPr lang="en-US" sz="1400" dirty="0"/>
          </a:p>
          <a:p>
            <a:pPr marL="514350" indent="-514350" eaLnBrk="1" hangingPunct="1">
              <a:buFont typeface="Wingdings" pitchFamily="2" charset="2"/>
              <a:buChar char="q"/>
              <a:defRPr/>
            </a:pPr>
            <a:endParaRPr lang="en-US" sz="1400" dirty="0" smtClean="0"/>
          </a:p>
          <a:p>
            <a:pPr marL="514350" indent="-514350" eaLnBrk="1" hangingPunct="1">
              <a:buFont typeface="Wingdings" pitchFamily="2" charset="2"/>
              <a:buChar char="q"/>
              <a:defRPr/>
            </a:pPr>
            <a:endParaRPr lang="en-US" sz="1400" dirty="0" smtClean="0"/>
          </a:p>
          <a:p>
            <a:pPr marL="514350" indent="-514350" eaLnBrk="1" hangingPunct="1">
              <a:buFont typeface="Wingdings" pitchFamily="2" charset="2"/>
              <a:buChar char="q"/>
              <a:defRPr/>
            </a:pPr>
            <a:endParaRPr lang="en-US" sz="1400" dirty="0"/>
          </a:p>
          <a:p>
            <a:pPr marL="514350" indent="-514350" eaLnBrk="1" hangingPunct="1">
              <a:buFont typeface="Wingdings" pitchFamily="2" charset="2"/>
              <a:buChar char="q"/>
              <a:defRPr/>
            </a:pPr>
            <a:endParaRPr lang="en-US" sz="1400" dirty="0" smtClean="0"/>
          </a:p>
          <a:p>
            <a:pPr marL="514350" indent="-514350" eaLnBrk="1" hangingPunct="1">
              <a:buFont typeface="Wingdings" pitchFamily="2" charset="2"/>
              <a:buChar char="q"/>
              <a:defRPr/>
            </a:pPr>
            <a:endParaRPr lang="en-US" sz="1400" dirty="0"/>
          </a:p>
          <a:p>
            <a:pPr marL="0" indent="0" eaLnBrk="1" hangingPunct="1">
              <a:buFontTx/>
              <a:buNone/>
              <a:defRPr/>
            </a:pPr>
            <a:endParaRPr lang="en-US" sz="1400" dirty="0" smtClean="0"/>
          </a:p>
        </p:txBody>
      </p:sp>
      <p:pic>
        <p:nvPicPr>
          <p:cNvPr id="922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9000" y="1974850"/>
            <a:ext cx="6804025" cy="3965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221" name="Rectangle 1"/>
          <p:cNvSpPr>
            <a:spLocks noChangeArrowheads="1"/>
          </p:cNvSpPr>
          <p:nvPr/>
        </p:nvSpPr>
        <p:spPr bwMode="auto">
          <a:xfrm>
            <a:off x="1038225" y="1698625"/>
            <a:ext cx="766762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s-ES" sz="1200" b="1"/>
              <a:t> American(x ) ∧ Weapon(y) ∧ Sells(x , y , z ) ∧ Hostile(z ) ⇒ Criminal(x) </a:t>
            </a:r>
            <a:endParaRPr lang="en-US" sz="1200" b="1"/>
          </a:p>
        </p:txBody>
      </p:sp>
      <p:pic>
        <p:nvPicPr>
          <p:cNvPr id="92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00" y="3949700"/>
            <a:ext cx="3311525" cy="2043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223" name="Rectangle 2"/>
          <p:cNvSpPr>
            <a:spLocks noChangeArrowheads="1"/>
          </p:cNvSpPr>
          <p:nvPr/>
        </p:nvSpPr>
        <p:spPr bwMode="auto">
          <a:xfrm>
            <a:off x="5164138" y="5265738"/>
            <a:ext cx="31908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s-ES" b="1"/>
              <a:t>¬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05843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-26988"/>
            <a:ext cx="8229600" cy="1143001"/>
          </a:xfrm>
        </p:spPr>
        <p:txBody>
          <a:bodyPr/>
          <a:lstStyle/>
          <a:p>
            <a:pPr eaLnBrk="1" hangingPunct="1"/>
            <a:r>
              <a:rPr lang="en-US" smtClean="0">
                <a:solidFill>
                  <a:schemeClr val="bg1"/>
                </a:solidFill>
              </a:rPr>
              <a:t>Uncertainty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idx="1"/>
          </p:nvPr>
        </p:nvSpPr>
        <p:spPr>
          <a:xfrm>
            <a:off x="468313" y="1341438"/>
            <a:ext cx="8229600" cy="5183187"/>
          </a:xfrm>
        </p:spPr>
        <p:txBody>
          <a:bodyPr/>
          <a:lstStyle/>
          <a:p>
            <a:pPr marL="514350" indent="-514350" algn="just" eaLnBrk="1" hangingPunct="1">
              <a:buFont typeface="Wingdings" pitchFamily="2" charset="2"/>
              <a:buChar char="q"/>
            </a:pPr>
            <a:r>
              <a:rPr lang="en-US" sz="2200" smtClean="0"/>
              <a:t>Contoh ada sebuah agent yang perlu ke bandara karena akan terbang ke LN. Mis. action A</a:t>
            </a:r>
            <a:r>
              <a:rPr lang="en-US" sz="2200" baseline="-25000" smtClean="0"/>
              <a:t>t</a:t>
            </a:r>
            <a:r>
              <a:rPr lang="en-US" sz="2200" smtClean="0"/>
              <a:t> = pergi ke bandara t menit sebelum pesawat terbang. Apakah A</a:t>
            </a:r>
            <a:r>
              <a:rPr lang="en-US" sz="2200" baseline="-25000" smtClean="0"/>
              <a:t>t</a:t>
            </a:r>
            <a:r>
              <a:rPr lang="en-US" sz="2200" smtClean="0"/>
              <a:t> berhasil sampai dengan waktu cukup?</a:t>
            </a:r>
          </a:p>
          <a:p>
            <a:pPr marL="514350" indent="-514350" algn="just" eaLnBrk="1" hangingPunct="1">
              <a:buFont typeface="Wingdings" pitchFamily="2" charset="2"/>
              <a:buChar char="q"/>
            </a:pPr>
            <a:r>
              <a:rPr lang="en-US" sz="2200" smtClean="0"/>
              <a:t>Ada banyak masalah:</a:t>
            </a:r>
          </a:p>
          <a:p>
            <a:pPr marL="914400" lvl="1" indent="-514350" algn="just" eaLnBrk="1" hangingPunct="1">
              <a:buFont typeface="Wingdings" pitchFamily="2" charset="2"/>
              <a:buChar char="§"/>
            </a:pPr>
            <a:r>
              <a:rPr lang="en-US" sz="2200" b="1" smtClean="0">
                <a:solidFill>
                  <a:srgbClr val="FF0000"/>
                </a:solidFill>
              </a:rPr>
              <a:t>Tidak tahu </a:t>
            </a:r>
            <a:r>
              <a:rPr lang="en-US" sz="2200" smtClean="0"/>
              <a:t>keadaan jalan, kemacetan, dll. (</a:t>
            </a:r>
            <a:r>
              <a:rPr lang="en-US" sz="2200" b="1" smtClean="0">
                <a:solidFill>
                  <a:srgbClr val="FF0000"/>
                </a:solidFill>
              </a:rPr>
              <a:t>partially observable</a:t>
            </a:r>
            <a:r>
              <a:rPr lang="en-US" sz="2200" smtClean="0"/>
              <a:t>).</a:t>
            </a:r>
          </a:p>
          <a:p>
            <a:pPr marL="914400" lvl="1" indent="-514350" algn="just" eaLnBrk="1" hangingPunct="1">
              <a:buFont typeface="Wingdings" pitchFamily="2" charset="2"/>
              <a:buChar char="§"/>
            </a:pPr>
            <a:r>
              <a:rPr lang="en-US" sz="2200" b="1" smtClean="0">
                <a:solidFill>
                  <a:srgbClr val="FF0000"/>
                </a:solidFill>
              </a:rPr>
              <a:t>Kebenaran</a:t>
            </a:r>
            <a:r>
              <a:rPr lang="en-US" sz="2200" smtClean="0">
                <a:solidFill>
                  <a:srgbClr val="FF0000"/>
                </a:solidFill>
              </a:rPr>
              <a:t> </a:t>
            </a:r>
            <a:r>
              <a:rPr lang="en-US" sz="2200" smtClean="0"/>
              <a:t>informasi tidak bisa dijamin-“laporan pandangan mata” (</a:t>
            </a:r>
            <a:r>
              <a:rPr lang="en-US" sz="2200" b="1" smtClean="0">
                <a:solidFill>
                  <a:srgbClr val="FF0000"/>
                </a:solidFill>
              </a:rPr>
              <a:t>noisy sensor</a:t>
            </a:r>
            <a:r>
              <a:rPr lang="en-US" sz="2200" smtClean="0"/>
              <a:t>).</a:t>
            </a:r>
          </a:p>
          <a:p>
            <a:pPr marL="914400" lvl="1" indent="-514350" algn="just" eaLnBrk="1" hangingPunct="1">
              <a:buFont typeface="Wingdings" pitchFamily="2" charset="2"/>
              <a:buChar char="§"/>
            </a:pPr>
            <a:r>
              <a:rPr lang="en-US" sz="2200" b="1" smtClean="0">
                <a:solidFill>
                  <a:srgbClr val="FF0000"/>
                </a:solidFill>
              </a:rPr>
              <a:t>Ketidakpastian</a:t>
            </a:r>
            <a:r>
              <a:rPr lang="en-US" sz="2200" smtClean="0">
                <a:solidFill>
                  <a:srgbClr val="FF0000"/>
                </a:solidFill>
              </a:rPr>
              <a:t> </a:t>
            </a:r>
            <a:r>
              <a:rPr lang="en-US" sz="2200" smtClean="0"/>
              <a:t>dalam tindakan, mis. ban kempes (</a:t>
            </a:r>
            <a:r>
              <a:rPr lang="en-US" sz="2200" b="1" smtClean="0">
                <a:solidFill>
                  <a:srgbClr val="FF0000"/>
                </a:solidFill>
              </a:rPr>
              <a:t>nondeterministic</a:t>
            </a:r>
            <a:r>
              <a:rPr lang="en-US" sz="2200" smtClean="0"/>
              <a:t>).</a:t>
            </a:r>
          </a:p>
          <a:p>
            <a:pPr marL="914400" lvl="1" indent="-514350" algn="just" eaLnBrk="1" hangingPunct="1">
              <a:buFont typeface="Wingdings" pitchFamily="2" charset="2"/>
              <a:buChar char="§"/>
            </a:pPr>
            <a:r>
              <a:rPr lang="en-US" sz="2200" b="1" smtClean="0"/>
              <a:t>Kalaupun</a:t>
            </a:r>
            <a:r>
              <a:rPr lang="en-US" sz="2200" smtClean="0"/>
              <a:t> semua hal di atas bisa dinyatakan, reasoning akan </a:t>
            </a:r>
            <a:r>
              <a:rPr lang="en-US" sz="2200" b="1" smtClean="0">
                <a:solidFill>
                  <a:srgbClr val="FF0000"/>
                </a:solidFill>
              </a:rPr>
              <a:t>luar biasa repot</a:t>
            </a:r>
            <a:r>
              <a:rPr lang="en-US" sz="220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73001967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-26988"/>
            <a:ext cx="8229600" cy="1143001"/>
          </a:xfrm>
        </p:spPr>
        <p:txBody>
          <a:bodyPr/>
          <a:lstStyle/>
          <a:p>
            <a:pPr eaLnBrk="1" hangingPunct="1"/>
            <a:r>
              <a:rPr lang="en-US" smtClean="0">
                <a:solidFill>
                  <a:schemeClr val="bg1"/>
                </a:solidFill>
              </a:rPr>
              <a:t>Uncertainty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idx="1"/>
          </p:nvPr>
        </p:nvSpPr>
        <p:spPr>
          <a:xfrm>
            <a:off x="468313" y="1341438"/>
            <a:ext cx="8229600" cy="5183187"/>
          </a:xfrm>
        </p:spPr>
        <p:txBody>
          <a:bodyPr/>
          <a:lstStyle/>
          <a:p>
            <a:pPr marL="514350" indent="-514350" algn="just" eaLnBrk="1" hangingPunct="1">
              <a:buFont typeface="Wingdings" pitchFamily="2" charset="2"/>
              <a:buChar char="q"/>
            </a:pPr>
            <a:r>
              <a:rPr lang="en-US" sz="2200" smtClean="0"/>
              <a:t>Sebuah pendekatan yang murni secara logika</a:t>
            </a:r>
          </a:p>
          <a:p>
            <a:pPr marL="914400" lvl="1" indent="-514350" algn="just" eaLnBrk="1" hangingPunct="1">
              <a:buFont typeface="Wingdings" pitchFamily="2" charset="2"/>
              <a:buChar char="§"/>
            </a:pPr>
            <a:r>
              <a:rPr lang="en-US" sz="2200" smtClean="0"/>
              <a:t>beresiko menyimpulkan dengan </a:t>
            </a:r>
            <a:r>
              <a:rPr lang="en-US" sz="2200" b="1" smtClean="0">
                <a:solidFill>
                  <a:srgbClr val="FF0000"/>
                </a:solidFill>
              </a:rPr>
              <a:t>salah</a:t>
            </a:r>
            <a:r>
              <a:rPr lang="en-US" sz="2200" smtClean="0"/>
              <a:t>, mis: “A</a:t>
            </a:r>
            <a:r>
              <a:rPr lang="en-US" sz="2200" baseline="-25000" smtClean="0"/>
              <a:t>60</a:t>
            </a:r>
            <a:r>
              <a:rPr lang="en-US" sz="2200" smtClean="0"/>
              <a:t> berhasil dengan waktu cukup”, atau</a:t>
            </a:r>
          </a:p>
          <a:p>
            <a:pPr marL="914400" lvl="1" indent="-514350" algn="just" eaLnBrk="1" hangingPunct="1">
              <a:buFont typeface="Wingdings" pitchFamily="2" charset="2"/>
              <a:buChar char="§"/>
            </a:pPr>
            <a:r>
              <a:rPr lang="en-US" sz="2200" smtClean="0"/>
              <a:t>kesimpulan terlalu </a:t>
            </a:r>
            <a:r>
              <a:rPr lang="en-US" sz="2200" b="1" smtClean="0">
                <a:solidFill>
                  <a:srgbClr val="FF0000"/>
                </a:solidFill>
              </a:rPr>
              <a:t>lemah</a:t>
            </a:r>
            <a:r>
              <a:rPr lang="en-US" sz="2200" smtClean="0"/>
              <a:t>, mis: “A</a:t>
            </a:r>
            <a:r>
              <a:rPr lang="en-US" sz="2200" baseline="-25000" smtClean="0"/>
              <a:t>60</a:t>
            </a:r>
            <a:r>
              <a:rPr lang="en-US" sz="2200" smtClean="0"/>
              <a:t> berhasil dengan waktu cukup asal nggak ada kecelakaan di tol, dan nggak hujan, dan ban nggak kempes, ...”</a:t>
            </a:r>
          </a:p>
          <a:p>
            <a:pPr marL="914400" lvl="1" indent="-514350" algn="just" eaLnBrk="1" hangingPunct="1">
              <a:buFont typeface="Wingdings" pitchFamily="2" charset="2"/>
              <a:buChar char="§"/>
            </a:pPr>
            <a:r>
              <a:rPr lang="en-US" sz="2200" smtClean="0"/>
              <a:t>kesimpulan </a:t>
            </a:r>
            <a:r>
              <a:rPr lang="en-US" sz="2200" b="1" smtClean="0">
                <a:solidFill>
                  <a:srgbClr val="FF0000"/>
                </a:solidFill>
              </a:rPr>
              <a:t>tidak rational</a:t>
            </a:r>
            <a:r>
              <a:rPr lang="en-US" sz="2200" smtClean="0"/>
              <a:t>, mis: kesimpulannya A</a:t>
            </a:r>
            <a:r>
              <a:rPr lang="en-US" sz="2200" baseline="-25000" smtClean="0"/>
              <a:t>1440</a:t>
            </a:r>
            <a:r>
              <a:rPr lang="en-US" sz="2200" smtClean="0"/>
              <a:t>, tetapi terpaksa menunggu semalam di bandara (</a:t>
            </a:r>
            <a:r>
              <a:rPr lang="en-US" sz="2200" b="1" smtClean="0">
                <a:solidFill>
                  <a:srgbClr val="FF0000"/>
                </a:solidFill>
              </a:rPr>
              <a:t>utility theory</a:t>
            </a:r>
            <a:r>
              <a:rPr lang="en-US" sz="2200" smtClean="0"/>
              <a:t>).</a:t>
            </a:r>
          </a:p>
          <a:p>
            <a:pPr marL="514350" indent="-514350" algn="just" eaLnBrk="1" hangingPunct="1">
              <a:buFont typeface="Wingdings" pitchFamily="2" charset="2"/>
              <a:buChar char="q"/>
            </a:pPr>
            <a:r>
              <a:rPr lang="en-US" sz="2200" smtClean="0"/>
              <a:t>Masalah ini bisa diselesaikan dengan </a:t>
            </a:r>
            <a:r>
              <a:rPr lang="en-US" sz="2200" b="1" smtClean="0">
                <a:solidFill>
                  <a:srgbClr val="FF0000"/>
                </a:solidFill>
              </a:rPr>
              <a:t>probabilistic reasoning</a:t>
            </a:r>
          </a:p>
          <a:p>
            <a:pPr marL="914400" lvl="1" indent="-514350" algn="just" eaLnBrk="1" hangingPunct="1">
              <a:buFont typeface="Wingdings" pitchFamily="2" charset="2"/>
              <a:buChar char="§"/>
            </a:pPr>
            <a:r>
              <a:rPr lang="en-US" sz="2200" smtClean="0"/>
              <a:t>Berdasarkan info yang ada, A</a:t>
            </a:r>
            <a:r>
              <a:rPr lang="en-US" sz="2200" baseline="-25000" smtClean="0"/>
              <a:t>60</a:t>
            </a:r>
            <a:r>
              <a:rPr lang="en-US" sz="2200" smtClean="0"/>
              <a:t> akan berhasil dengan probabilitas 0.04”.</a:t>
            </a:r>
          </a:p>
          <a:p>
            <a:pPr marL="914400" lvl="1" indent="-514350" algn="just" eaLnBrk="1" hangingPunct="1">
              <a:buFont typeface="Wingdings" pitchFamily="2" charset="2"/>
              <a:buChar char="§"/>
            </a:pPr>
            <a:endParaRPr lang="en-US" sz="2200" smtClean="0"/>
          </a:p>
        </p:txBody>
      </p:sp>
    </p:spTree>
    <p:extLst>
      <p:ext uri="{BB962C8B-B14F-4D97-AF65-F5344CB8AC3E}">
        <p14:creationId xmlns:p14="http://schemas.microsoft.com/office/powerpoint/2010/main" val="203998634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-26988"/>
            <a:ext cx="8229600" cy="1143001"/>
          </a:xfrm>
        </p:spPr>
        <p:txBody>
          <a:bodyPr/>
          <a:lstStyle/>
          <a:p>
            <a:pPr eaLnBrk="1" hangingPunct="1"/>
            <a:r>
              <a:rPr lang="en-US" smtClean="0">
                <a:solidFill>
                  <a:schemeClr val="bg1"/>
                </a:solidFill>
              </a:rPr>
              <a:t>Uncertainty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idx="1"/>
          </p:nvPr>
        </p:nvSpPr>
        <p:spPr>
          <a:xfrm>
            <a:off x="468313" y="1341438"/>
            <a:ext cx="8229600" cy="5183187"/>
          </a:xfrm>
        </p:spPr>
        <p:txBody>
          <a:bodyPr/>
          <a:lstStyle/>
          <a:p>
            <a:pPr marL="514350" indent="-514350" algn="just" eaLnBrk="1" hangingPunct="1">
              <a:buFont typeface="Wingdings" pitchFamily="2" charset="2"/>
              <a:buChar char="q"/>
              <a:defRPr/>
            </a:pPr>
            <a:r>
              <a:rPr lang="en-US" sz="2000" dirty="0" err="1" smtClean="0"/>
              <a:t>Kalimat</a:t>
            </a:r>
            <a:r>
              <a:rPr lang="en-US" sz="2000" dirty="0" smtClean="0"/>
              <a:t> </a:t>
            </a:r>
            <a:r>
              <a:rPr lang="en-US" sz="2000" dirty="0"/>
              <a:t>“A</a:t>
            </a:r>
            <a:r>
              <a:rPr lang="en-US" sz="2000" baseline="-25000" dirty="0"/>
              <a:t>60</a:t>
            </a:r>
            <a:r>
              <a:rPr lang="en-US" sz="2000" dirty="0"/>
              <a:t> </a:t>
            </a:r>
            <a:r>
              <a:rPr lang="en-US" sz="2000" dirty="0" err="1"/>
              <a:t>akan</a:t>
            </a:r>
            <a:r>
              <a:rPr lang="en-US" sz="2000" dirty="0"/>
              <a:t> </a:t>
            </a:r>
            <a:r>
              <a:rPr lang="en-US" sz="2000" dirty="0" err="1"/>
              <a:t>berhasil</a:t>
            </a:r>
            <a:r>
              <a:rPr lang="en-US" sz="2000" dirty="0"/>
              <a:t> </a:t>
            </a:r>
            <a:r>
              <a:rPr lang="en-US" sz="2000" dirty="0" err="1"/>
              <a:t>dengan</a:t>
            </a:r>
            <a:r>
              <a:rPr lang="en-US" sz="2000" dirty="0"/>
              <a:t> </a:t>
            </a:r>
            <a:r>
              <a:rPr lang="en-US" sz="2000" dirty="0" err="1"/>
              <a:t>probabilitas</a:t>
            </a:r>
            <a:r>
              <a:rPr lang="en-US" sz="2000" dirty="0"/>
              <a:t> 0.04” </a:t>
            </a:r>
            <a:r>
              <a:rPr lang="en-US" sz="2000" dirty="0" err="1" smtClean="0"/>
              <a:t>disebut</a:t>
            </a:r>
            <a:r>
              <a:rPr lang="en-US" sz="2000" dirty="0" smtClean="0"/>
              <a:t> </a:t>
            </a:r>
            <a:r>
              <a:rPr lang="en-US" sz="2000" b="1" dirty="0" smtClean="0">
                <a:solidFill>
                  <a:srgbClr val="FF0000"/>
                </a:solidFill>
              </a:rPr>
              <a:t>probabilistic </a:t>
            </a:r>
            <a:r>
              <a:rPr lang="en-US" sz="2000" b="1" dirty="0">
                <a:solidFill>
                  <a:srgbClr val="FF0000"/>
                </a:solidFill>
              </a:rPr>
              <a:t>assertion</a:t>
            </a:r>
            <a:r>
              <a:rPr lang="en-US" sz="2000" dirty="0"/>
              <a:t>.</a:t>
            </a:r>
          </a:p>
          <a:p>
            <a:pPr marL="514350" indent="-514350" algn="just" eaLnBrk="1" hangingPunct="1">
              <a:buFont typeface="Wingdings" pitchFamily="2" charset="2"/>
              <a:buChar char="q"/>
              <a:defRPr/>
            </a:pPr>
            <a:r>
              <a:rPr lang="en-US" sz="2000" dirty="0" err="1"/>
              <a:t>Sebuah</a:t>
            </a:r>
            <a:r>
              <a:rPr lang="en-US" sz="2000" dirty="0"/>
              <a:t> probabilistic assertion </a:t>
            </a:r>
            <a:r>
              <a:rPr lang="en-US" sz="2000" b="1" dirty="0" err="1">
                <a:solidFill>
                  <a:srgbClr val="FF0000"/>
                </a:solidFill>
              </a:rPr>
              <a:t>merangkum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 err="1"/>
              <a:t>efek</a:t>
            </a:r>
            <a:r>
              <a:rPr lang="en-US" sz="2000" dirty="0"/>
              <a:t> </a:t>
            </a:r>
            <a:r>
              <a:rPr lang="en-US" sz="2000" dirty="0" err="1"/>
              <a:t>ketidakpastian</a:t>
            </a:r>
            <a:r>
              <a:rPr lang="en-US" sz="2000" dirty="0"/>
              <a:t> (</a:t>
            </a:r>
            <a:r>
              <a:rPr lang="en-US" sz="2000" dirty="0" smtClean="0"/>
              <a:t>info </a:t>
            </a:r>
            <a:r>
              <a:rPr lang="en-US" sz="2000" dirty="0" err="1" smtClean="0"/>
              <a:t>tak</a:t>
            </a:r>
            <a:r>
              <a:rPr lang="en-US" sz="2000" dirty="0" smtClean="0"/>
              <a:t> </a:t>
            </a:r>
            <a:r>
              <a:rPr lang="en-US" sz="2000" dirty="0" err="1"/>
              <a:t>lengkap</a:t>
            </a:r>
            <a:r>
              <a:rPr lang="en-US" sz="2000" dirty="0"/>
              <a:t>, </a:t>
            </a:r>
            <a:r>
              <a:rPr lang="en-US" sz="2000" dirty="0" err="1"/>
              <a:t>tak</a:t>
            </a:r>
            <a:r>
              <a:rPr lang="en-US" sz="2000" dirty="0"/>
              <a:t> </a:t>
            </a:r>
            <a:r>
              <a:rPr lang="en-US" sz="2000" dirty="0" err="1"/>
              <a:t>bisa</a:t>
            </a:r>
            <a:r>
              <a:rPr lang="en-US" sz="2000" dirty="0"/>
              <a:t> </a:t>
            </a:r>
            <a:r>
              <a:rPr lang="en-US" sz="2000" dirty="0" err="1"/>
              <a:t>dipegang</a:t>
            </a:r>
            <a:r>
              <a:rPr lang="en-US" sz="2000" dirty="0"/>
              <a:t>, action nondeterministic, </a:t>
            </a:r>
            <a:r>
              <a:rPr lang="en-US" sz="2000" dirty="0" err="1"/>
              <a:t>dst</a:t>
            </a:r>
            <a:r>
              <a:rPr lang="en-US" sz="2000" dirty="0"/>
              <a:t>.) </a:t>
            </a:r>
            <a:r>
              <a:rPr lang="en-US" sz="2000" dirty="0" err="1" smtClean="0"/>
              <a:t>dan</a:t>
            </a:r>
            <a:r>
              <a:rPr lang="en-US" sz="2000" dirty="0" smtClean="0"/>
              <a:t> </a:t>
            </a:r>
            <a:r>
              <a:rPr lang="en-US" sz="2000" dirty="0" err="1" smtClean="0"/>
              <a:t>menyatakannya</a:t>
            </a:r>
            <a:r>
              <a:rPr lang="en-US" sz="2000" dirty="0" smtClean="0"/>
              <a:t> </a:t>
            </a:r>
            <a:r>
              <a:rPr lang="en-US" sz="2000" dirty="0" err="1"/>
              <a:t>sbg</a:t>
            </a:r>
            <a:r>
              <a:rPr lang="en-US" sz="2000" dirty="0"/>
              <a:t>. </a:t>
            </a:r>
            <a:r>
              <a:rPr lang="en-US" sz="2000" dirty="0" err="1"/>
              <a:t>sebuah</a:t>
            </a:r>
            <a:r>
              <a:rPr lang="en-US" sz="2000" dirty="0"/>
              <a:t> </a:t>
            </a:r>
            <a:r>
              <a:rPr lang="en-US" sz="2000" dirty="0" err="1"/>
              <a:t>bilangan</a:t>
            </a:r>
            <a:r>
              <a:rPr lang="en-US" sz="2000" dirty="0"/>
              <a:t>.</a:t>
            </a:r>
            <a:endParaRPr lang="en-US" sz="2000" dirty="0" smtClean="0"/>
          </a:p>
          <a:p>
            <a:pPr marL="514350" indent="-514350" algn="just" eaLnBrk="1" hangingPunct="1">
              <a:buFont typeface="Wingdings" pitchFamily="2" charset="2"/>
              <a:buChar char="q"/>
              <a:defRPr/>
            </a:pPr>
            <a:r>
              <a:rPr lang="en-US" sz="2000" dirty="0" err="1"/>
              <a:t>Bentuk</a:t>
            </a:r>
            <a:r>
              <a:rPr lang="en-US" sz="2000" dirty="0"/>
              <a:t>/syntax probabilistic assertion</a:t>
            </a:r>
            <a:r>
              <a:rPr lang="en-US" sz="2000" dirty="0" smtClean="0"/>
              <a:t>:</a:t>
            </a:r>
          </a:p>
          <a:p>
            <a:pPr marL="914400" lvl="1" indent="-514350" algn="just" eaLnBrk="1" hangingPunct="1">
              <a:buFont typeface="Wingdings" pitchFamily="2" charset="2"/>
              <a:buChar char="§"/>
              <a:defRPr/>
            </a:pPr>
            <a:r>
              <a:rPr lang="en-US" sz="2000" dirty="0" smtClean="0"/>
              <a:t>“</a:t>
            </a:r>
            <a:r>
              <a:rPr lang="en-US" sz="2000" dirty="0" err="1" smtClean="0"/>
              <a:t>Kalimat</a:t>
            </a:r>
            <a:r>
              <a:rPr lang="en-US" sz="2000" dirty="0" smtClean="0"/>
              <a:t> </a:t>
            </a:r>
            <a:r>
              <a:rPr lang="en-US" sz="2000" dirty="0"/>
              <a:t>X </a:t>
            </a:r>
            <a:r>
              <a:rPr lang="en-US" sz="2000" dirty="0" err="1"/>
              <a:t>bernilai</a:t>
            </a:r>
            <a:r>
              <a:rPr lang="en-US" sz="2000" dirty="0"/>
              <a:t> true </a:t>
            </a:r>
            <a:r>
              <a:rPr lang="en-US" sz="2000" dirty="0" err="1"/>
              <a:t>dengan</a:t>
            </a:r>
            <a:r>
              <a:rPr lang="en-US" sz="2000" dirty="0"/>
              <a:t> </a:t>
            </a:r>
            <a:r>
              <a:rPr lang="en-US" sz="2000" dirty="0" err="1"/>
              <a:t>probabilitas</a:t>
            </a:r>
            <a:r>
              <a:rPr lang="en-US" sz="2000" dirty="0"/>
              <a:t> N, 0 ≤ N ≤ 1”.</a:t>
            </a:r>
          </a:p>
          <a:p>
            <a:pPr marL="914400" lvl="1" indent="-514350" algn="just" eaLnBrk="1" hangingPunct="1">
              <a:buFont typeface="Wingdings" pitchFamily="2" charset="2"/>
              <a:buChar char="§"/>
              <a:defRPr/>
            </a:pPr>
            <a:r>
              <a:rPr lang="en-US" sz="2000" dirty="0" err="1"/>
              <a:t>Pernyataan</a:t>
            </a:r>
            <a:r>
              <a:rPr lang="en-US" sz="2000" dirty="0"/>
              <a:t> </a:t>
            </a:r>
            <a:r>
              <a:rPr lang="en-US" sz="2000" dirty="0" err="1"/>
              <a:t>tentang</a:t>
            </a:r>
            <a:r>
              <a:rPr lang="en-US" sz="2000" dirty="0"/>
              <a:t> knowledge </a:t>
            </a:r>
            <a:r>
              <a:rPr lang="en-US" sz="2000" dirty="0" err="1"/>
              <a:t>atau</a:t>
            </a:r>
            <a:r>
              <a:rPr lang="en-US" sz="2000" dirty="0"/>
              <a:t> belief state </a:t>
            </a:r>
            <a:r>
              <a:rPr lang="en-US" sz="2000" dirty="0" err="1"/>
              <a:t>dari</a:t>
            </a:r>
            <a:r>
              <a:rPr lang="en-US" sz="2000" dirty="0"/>
              <a:t> agent, </a:t>
            </a:r>
            <a:r>
              <a:rPr lang="en-US" sz="2000" dirty="0" smtClean="0"/>
              <a:t>BUKAN </a:t>
            </a:r>
            <a:r>
              <a:rPr lang="en-US" sz="2000" dirty="0" err="1" smtClean="0"/>
              <a:t>berarti</a:t>
            </a:r>
            <a:r>
              <a:rPr lang="en-US" sz="2000" dirty="0" smtClean="0"/>
              <a:t> </a:t>
            </a:r>
            <a:r>
              <a:rPr lang="en-US" sz="2000" dirty="0" err="1"/>
              <a:t>pernyataan</a:t>
            </a:r>
            <a:r>
              <a:rPr lang="en-US" sz="2000" dirty="0"/>
              <a:t> </a:t>
            </a:r>
            <a:r>
              <a:rPr lang="en-US" sz="2000" dirty="0" err="1"/>
              <a:t>tentang</a:t>
            </a:r>
            <a:r>
              <a:rPr lang="en-US" sz="2000" dirty="0"/>
              <a:t> </a:t>
            </a:r>
            <a:r>
              <a:rPr lang="en-US" sz="2000" dirty="0" err="1"/>
              <a:t>sifat</a:t>
            </a:r>
            <a:r>
              <a:rPr lang="en-US" sz="2000" dirty="0"/>
              <a:t> </a:t>
            </a:r>
            <a:r>
              <a:rPr lang="en-US" sz="2000" dirty="0" err="1"/>
              <a:t>probabilistik</a:t>
            </a:r>
            <a:r>
              <a:rPr lang="en-US" sz="2000" dirty="0"/>
              <a:t> di </a:t>
            </a:r>
            <a:r>
              <a:rPr lang="en-US" sz="2000" dirty="0" err="1" smtClean="0"/>
              <a:t>dunia</a:t>
            </a:r>
            <a:r>
              <a:rPr lang="en-US" sz="2000" dirty="0" smtClean="0"/>
              <a:t>/environment.</a:t>
            </a:r>
          </a:p>
          <a:p>
            <a:pPr marL="514350" indent="-514350" algn="just" eaLnBrk="1" hangingPunct="1">
              <a:buFont typeface="Wingdings" pitchFamily="2" charset="2"/>
              <a:buChar char="q"/>
              <a:defRPr/>
            </a:pPr>
            <a:r>
              <a:rPr lang="en-US" sz="2000" dirty="0" err="1" smtClean="0"/>
              <a:t>Nilai</a:t>
            </a:r>
            <a:r>
              <a:rPr lang="en-US" sz="2000" dirty="0" smtClean="0"/>
              <a:t> </a:t>
            </a:r>
            <a:r>
              <a:rPr lang="en-US" sz="2000" dirty="0" err="1"/>
              <a:t>probabilitas</a:t>
            </a:r>
            <a:r>
              <a:rPr lang="en-US" sz="2000" dirty="0"/>
              <a:t> </a:t>
            </a:r>
            <a:r>
              <a:rPr lang="en-US" sz="2000" dirty="0" err="1"/>
              <a:t>sebuah</a:t>
            </a:r>
            <a:r>
              <a:rPr lang="en-US" sz="2000" dirty="0"/>
              <a:t> proposition </a:t>
            </a:r>
            <a:r>
              <a:rPr lang="en-US" sz="2000" dirty="0" err="1"/>
              <a:t>bisa</a:t>
            </a:r>
            <a:r>
              <a:rPr lang="en-US" sz="2000" dirty="0"/>
              <a:t> </a:t>
            </a:r>
            <a:r>
              <a:rPr lang="en-US" sz="2000" dirty="0" err="1"/>
              <a:t>berubah</a:t>
            </a:r>
            <a:r>
              <a:rPr lang="en-US" sz="2000" dirty="0"/>
              <a:t> </a:t>
            </a:r>
            <a:r>
              <a:rPr lang="en-US" sz="2000" dirty="0" err="1" smtClean="0"/>
              <a:t>dengan</a:t>
            </a:r>
            <a:r>
              <a:rPr lang="en-US" sz="2000" dirty="0" smtClean="0"/>
              <a:t> </a:t>
            </a:r>
            <a:r>
              <a:rPr lang="en-US" sz="2000" dirty="0" err="1" smtClean="0"/>
              <a:t>informasi</a:t>
            </a:r>
            <a:r>
              <a:rPr lang="en-US" sz="2000" dirty="0" smtClean="0"/>
              <a:t> </a:t>
            </a:r>
            <a:r>
              <a:rPr lang="en-US" sz="2000" dirty="0" err="1"/>
              <a:t>baru</a:t>
            </a:r>
            <a:r>
              <a:rPr lang="en-US" sz="2000" dirty="0"/>
              <a:t> (“evidence</a:t>
            </a:r>
            <a:r>
              <a:rPr lang="en-US" sz="2000" dirty="0" smtClean="0"/>
              <a:t>”):</a:t>
            </a:r>
          </a:p>
          <a:p>
            <a:pPr marL="0" indent="0" algn="just" eaLnBrk="1" hangingPunct="1">
              <a:buFontTx/>
              <a:buNone/>
              <a:defRPr/>
            </a:pPr>
            <a:r>
              <a:rPr lang="en-US" sz="2000" dirty="0" smtClean="0"/>
              <a:t>	P(A60</a:t>
            </a:r>
            <a:r>
              <a:rPr lang="en-US" sz="2000" dirty="0"/>
              <a:t>| </a:t>
            </a:r>
            <a:r>
              <a:rPr lang="en-US" sz="2000" dirty="0" err="1"/>
              <a:t>tidak</a:t>
            </a:r>
            <a:r>
              <a:rPr lang="en-US" sz="2000" dirty="0"/>
              <a:t> </a:t>
            </a:r>
            <a:r>
              <a:rPr lang="en-US" sz="2000" dirty="0" err="1"/>
              <a:t>ada</a:t>
            </a:r>
            <a:r>
              <a:rPr lang="en-US" sz="2000" dirty="0"/>
              <a:t> </a:t>
            </a:r>
            <a:r>
              <a:rPr lang="en-US" sz="2000" dirty="0" err="1"/>
              <a:t>laporan</a:t>
            </a:r>
            <a:r>
              <a:rPr lang="en-US" sz="2000" dirty="0"/>
              <a:t> </a:t>
            </a:r>
            <a:r>
              <a:rPr lang="en-US" sz="2000" dirty="0" err="1"/>
              <a:t>kecelakaan</a:t>
            </a:r>
            <a:r>
              <a:rPr lang="en-US" sz="2000" dirty="0"/>
              <a:t>) = 0.06</a:t>
            </a:r>
          </a:p>
          <a:p>
            <a:pPr marL="0" indent="0" algn="just" eaLnBrk="1" hangingPunct="1">
              <a:buFontTx/>
              <a:buNone/>
              <a:defRPr/>
            </a:pPr>
            <a:r>
              <a:rPr lang="en-US" sz="2000" dirty="0" smtClean="0"/>
              <a:t>	P(A60</a:t>
            </a:r>
            <a:r>
              <a:rPr lang="en-US" sz="2000" dirty="0"/>
              <a:t>| </a:t>
            </a:r>
            <a:r>
              <a:rPr lang="en-US" sz="2000" dirty="0" err="1"/>
              <a:t>tidak</a:t>
            </a:r>
            <a:r>
              <a:rPr lang="en-US" sz="2000" dirty="0"/>
              <a:t> </a:t>
            </a:r>
            <a:r>
              <a:rPr lang="en-US" sz="2000" dirty="0" err="1"/>
              <a:t>ada</a:t>
            </a:r>
            <a:r>
              <a:rPr lang="en-US" sz="2000" dirty="0"/>
              <a:t> </a:t>
            </a:r>
            <a:r>
              <a:rPr lang="en-US" sz="2000" dirty="0" err="1"/>
              <a:t>laporan</a:t>
            </a:r>
            <a:r>
              <a:rPr lang="en-US" sz="2000" dirty="0"/>
              <a:t> </a:t>
            </a:r>
            <a:r>
              <a:rPr lang="en-US" sz="2000" dirty="0" err="1"/>
              <a:t>kecelakaan</a:t>
            </a:r>
            <a:r>
              <a:rPr lang="en-US" sz="2000" dirty="0"/>
              <a:t>, jam 4 </a:t>
            </a:r>
            <a:r>
              <a:rPr lang="en-US" sz="2000" dirty="0" err="1"/>
              <a:t>pagi</a:t>
            </a:r>
            <a:r>
              <a:rPr lang="en-US" sz="2000" dirty="0"/>
              <a:t>) = 0.15</a:t>
            </a:r>
            <a:endParaRPr lang="en-US" sz="2000" dirty="0" smtClean="0"/>
          </a:p>
          <a:p>
            <a:pPr marL="914400" lvl="1" indent="-514350" algn="just" eaLnBrk="1" hangingPunct="1">
              <a:buFont typeface="Wingdings" pitchFamily="2" charset="2"/>
              <a:buChar char="§"/>
              <a:defRPr/>
            </a:pPr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23378697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-26988"/>
            <a:ext cx="8229600" cy="1143001"/>
          </a:xfrm>
        </p:spPr>
        <p:txBody>
          <a:bodyPr/>
          <a:lstStyle/>
          <a:p>
            <a:pPr eaLnBrk="1" hangingPunct="1"/>
            <a:r>
              <a:rPr lang="en-US" smtClean="0">
                <a:solidFill>
                  <a:schemeClr val="bg1"/>
                </a:solidFill>
              </a:rPr>
              <a:t>Probability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idx="1"/>
          </p:nvPr>
        </p:nvSpPr>
        <p:spPr>
          <a:xfrm>
            <a:off x="468313" y="1341438"/>
            <a:ext cx="8229600" cy="5183187"/>
          </a:xfrm>
        </p:spPr>
        <p:txBody>
          <a:bodyPr/>
          <a:lstStyle/>
          <a:p>
            <a:pPr marL="514350" indent="-514350" algn="just" eaLnBrk="1" hangingPunct="1">
              <a:buFont typeface="Wingdings" pitchFamily="2" charset="2"/>
              <a:buChar char="q"/>
              <a:defRPr/>
            </a:pPr>
            <a:r>
              <a:rPr lang="en-US" sz="2000" dirty="0"/>
              <a:t>Probabilistic reasoning: </a:t>
            </a:r>
            <a:endParaRPr lang="en-US" sz="2000" dirty="0" smtClean="0"/>
          </a:p>
          <a:p>
            <a:pPr marL="914400" lvl="1" indent="-514350" algn="just" eaLnBrk="1" hangingPunct="1">
              <a:buFont typeface="Wingdings" pitchFamily="2" charset="2"/>
              <a:buChar char="§"/>
              <a:defRPr/>
            </a:pPr>
            <a:r>
              <a:rPr lang="en-US" sz="2000" dirty="0" smtClean="0"/>
              <a:t>Percept </a:t>
            </a:r>
            <a:r>
              <a:rPr lang="en-US" sz="2000" dirty="0" err="1"/>
              <a:t>masuk</a:t>
            </a:r>
            <a:r>
              <a:rPr lang="en-US" sz="2000" dirty="0"/>
              <a:t> (</a:t>
            </a:r>
            <a:r>
              <a:rPr lang="en-US" sz="2000" dirty="0" err="1"/>
              <a:t>tambahan</a:t>
            </a:r>
            <a:r>
              <a:rPr lang="en-US" sz="2000" dirty="0"/>
              <a:t> evidence), update </a:t>
            </a:r>
            <a:r>
              <a:rPr lang="en-US" sz="2000" dirty="0" err="1"/>
              <a:t>nilai</a:t>
            </a:r>
            <a:r>
              <a:rPr lang="en-US" sz="2000" dirty="0"/>
              <a:t> </a:t>
            </a:r>
            <a:r>
              <a:rPr lang="en-US" sz="2000" dirty="0" err="1"/>
              <a:t>probabilitas</a:t>
            </a:r>
            <a:r>
              <a:rPr lang="en-US" sz="2000" dirty="0"/>
              <a:t>.</a:t>
            </a:r>
          </a:p>
          <a:p>
            <a:pPr marL="914400" lvl="1" indent="-514350" algn="just" eaLnBrk="1" hangingPunct="1">
              <a:buFont typeface="Wingdings" pitchFamily="2" charset="2"/>
              <a:buChar char="§"/>
              <a:defRPr/>
            </a:pPr>
            <a:r>
              <a:rPr lang="en-US" sz="2000" b="1" dirty="0"/>
              <a:t>Prior/unconditional</a:t>
            </a:r>
            <a:r>
              <a:rPr lang="en-US" sz="2000" dirty="0"/>
              <a:t> probability: </a:t>
            </a:r>
            <a:r>
              <a:rPr lang="en-US" sz="2000" dirty="0" err="1"/>
              <a:t>nilai</a:t>
            </a:r>
            <a:r>
              <a:rPr lang="en-US" sz="2000" dirty="0"/>
              <a:t> </a:t>
            </a:r>
            <a:r>
              <a:rPr lang="en-US" sz="2000" dirty="0" err="1"/>
              <a:t>sebelum</a:t>
            </a:r>
            <a:r>
              <a:rPr lang="en-US" sz="2000" dirty="0"/>
              <a:t> evidence.</a:t>
            </a:r>
          </a:p>
          <a:p>
            <a:pPr marL="914400" lvl="1" indent="-514350" algn="just" eaLnBrk="1" hangingPunct="1">
              <a:buFont typeface="Wingdings" pitchFamily="2" charset="2"/>
              <a:buChar char="§"/>
              <a:defRPr/>
            </a:pPr>
            <a:r>
              <a:rPr lang="en-US" sz="2000" b="1" dirty="0"/>
              <a:t>Posterior/conditional</a:t>
            </a:r>
            <a:r>
              <a:rPr lang="en-US" sz="2000" dirty="0"/>
              <a:t> probability: </a:t>
            </a:r>
            <a:r>
              <a:rPr lang="en-US" sz="2000" dirty="0" err="1"/>
              <a:t>nilai</a:t>
            </a:r>
            <a:r>
              <a:rPr lang="en-US" sz="2000" dirty="0"/>
              <a:t> </a:t>
            </a:r>
            <a:r>
              <a:rPr lang="en-US" sz="2000" dirty="0" err="1"/>
              <a:t>sesudah</a:t>
            </a:r>
            <a:r>
              <a:rPr lang="en-US" sz="2000" dirty="0"/>
              <a:t> evidence.</a:t>
            </a:r>
          </a:p>
          <a:p>
            <a:pPr marL="914400" lvl="1" indent="-514350" algn="just" eaLnBrk="1" hangingPunct="1">
              <a:buFont typeface="Wingdings" pitchFamily="2" charset="2"/>
              <a:buChar char="§"/>
              <a:defRPr/>
            </a:pPr>
            <a:r>
              <a:rPr lang="en-US" sz="2000" dirty="0"/>
              <a:t>“</a:t>
            </a:r>
            <a:r>
              <a:rPr lang="en-US" sz="2000" dirty="0" smtClean="0"/>
              <a:t>ASK</a:t>
            </a:r>
            <a:r>
              <a:rPr lang="en-US" sz="2000" dirty="0"/>
              <a:t>” </a:t>
            </a:r>
            <a:r>
              <a:rPr lang="en-US" sz="2000" dirty="0" err="1"/>
              <a:t>secara</a:t>
            </a:r>
            <a:r>
              <a:rPr lang="en-US" sz="2000" dirty="0"/>
              <a:t> </a:t>
            </a:r>
            <a:r>
              <a:rPr lang="en-US" sz="2000" dirty="0" err="1"/>
              <a:t>probabilistik</a:t>
            </a:r>
            <a:r>
              <a:rPr lang="en-US" sz="2000" dirty="0"/>
              <a:t>: </a:t>
            </a:r>
            <a:r>
              <a:rPr lang="en-US" sz="2000" dirty="0" err="1"/>
              <a:t>hitung</a:t>
            </a:r>
            <a:r>
              <a:rPr lang="en-US" sz="2000" dirty="0"/>
              <a:t> &amp; </a:t>
            </a:r>
            <a:r>
              <a:rPr lang="en-US" sz="2000" dirty="0" err="1"/>
              <a:t>kembalikan</a:t>
            </a:r>
            <a:r>
              <a:rPr lang="en-US" sz="2000" dirty="0"/>
              <a:t> posterior </a:t>
            </a:r>
            <a:r>
              <a:rPr lang="en-US" sz="2000" dirty="0" smtClean="0"/>
              <a:t>probability </a:t>
            </a:r>
            <a:r>
              <a:rPr lang="en-US" sz="2000" dirty="0" err="1" smtClean="0"/>
              <a:t>terhadap</a:t>
            </a:r>
            <a:r>
              <a:rPr lang="en-US" sz="2000" dirty="0" smtClean="0"/>
              <a:t> </a:t>
            </a:r>
            <a:r>
              <a:rPr lang="el-GR" sz="2000" dirty="0"/>
              <a:t>α </a:t>
            </a:r>
            <a:r>
              <a:rPr lang="en-US" sz="2000" dirty="0" err="1"/>
              <a:t>berdasarkan</a:t>
            </a:r>
            <a:r>
              <a:rPr lang="en-US" sz="2000" dirty="0"/>
              <a:t> evidence </a:t>
            </a:r>
            <a:r>
              <a:rPr lang="en-US" sz="2000" dirty="0" err="1"/>
              <a:t>dari</a:t>
            </a:r>
            <a:r>
              <a:rPr lang="en-US" sz="2000" dirty="0"/>
              <a:t> percept .</a:t>
            </a:r>
          </a:p>
          <a:p>
            <a:pPr marL="514350" indent="-514350" algn="just" eaLnBrk="1" hangingPunct="1">
              <a:buFont typeface="Wingdings" pitchFamily="2" charset="2"/>
              <a:buChar char="q"/>
              <a:defRPr/>
            </a:pPr>
            <a:r>
              <a:rPr lang="en-US" sz="2000" dirty="0" err="1" smtClean="0"/>
              <a:t>Contoh</a:t>
            </a:r>
            <a:r>
              <a:rPr lang="en-US" sz="2000" dirty="0"/>
              <a:t>: </a:t>
            </a:r>
            <a:r>
              <a:rPr lang="en-US" sz="2000" dirty="0" err="1"/>
              <a:t>melempar</a:t>
            </a:r>
            <a:r>
              <a:rPr lang="en-US" sz="2000" dirty="0"/>
              <a:t> </a:t>
            </a:r>
            <a:r>
              <a:rPr lang="en-US" sz="2000" dirty="0" err="1"/>
              <a:t>dadu</a:t>
            </a:r>
            <a:r>
              <a:rPr lang="en-US" sz="2000" dirty="0"/>
              <a:t>.</a:t>
            </a:r>
          </a:p>
          <a:p>
            <a:pPr marL="0" indent="0" algn="just" eaLnBrk="1" hangingPunct="1">
              <a:buFontTx/>
              <a:buNone/>
              <a:defRPr/>
            </a:pPr>
            <a:r>
              <a:rPr lang="en-US" sz="2000" dirty="0" smtClean="0"/>
              <a:t>	</a:t>
            </a:r>
            <a:r>
              <a:rPr lang="el-GR" sz="2000" dirty="0" smtClean="0"/>
              <a:t>α </a:t>
            </a:r>
            <a:r>
              <a:rPr lang="el-GR" sz="2000" dirty="0"/>
              <a:t>= “</a:t>
            </a:r>
            <a:r>
              <a:rPr lang="en-US" sz="2000" dirty="0" err="1"/>
              <a:t>Nilai</a:t>
            </a:r>
            <a:r>
              <a:rPr lang="en-US" sz="2000" dirty="0"/>
              <a:t> </a:t>
            </a:r>
            <a:r>
              <a:rPr lang="en-US" sz="2000" dirty="0" err="1"/>
              <a:t>lemparan</a:t>
            </a:r>
            <a:r>
              <a:rPr lang="en-US" sz="2000" dirty="0"/>
              <a:t> &lt; 4”.</a:t>
            </a:r>
          </a:p>
          <a:p>
            <a:pPr marL="0" indent="0" algn="just" eaLnBrk="1" hangingPunct="1">
              <a:buFontTx/>
              <a:buNone/>
              <a:defRPr/>
            </a:pPr>
            <a:r>
              <a:rPr lang="en-US" sz="2000" dirty="0" smtClean="0"/>
              <a:t>	</a:t>
            </a:r>
            <a:r>
              <a:rPr lang="en-US" sz="2000" dirty="0" err="1" smtClean="0"/>
              <a:t>Sebelum</a:t>
            </a:r>
            <a:r>
              <a:rPr lang="en-US" sz="2000" dirty="0" smtClean="0"/>
              <a:t> </a:t>
            </a:r>
            <a:r>
              <a:rPr lang="en-US" sz="2000" dirty="0" err="1"/>
              <a:t>melihat</a:t>
            </a:r>
            <a:r>
              <a:rPr lang="en-US" sz="2000" dirty="0"/>
              <a:t> </a:t>
            </a:r>
            <a:r>
              <a:rPr lang="en-US" sz="2000" dirty="0" err="1"/>
              <a:t>dadu</a:t>
            </a:r>
            <a:r>
              <a:rPr lang="en-US" sz="2000" dirty="0" smtClean="0"/>
              <a:t>:</a:t>
            </a:r>
          </a:p>
          <a:p>
            <a:pPr marL="0" indent="0" algn="just" eaLnBrk="1" hangingPunct="1">
              <a:buFontTx/>
              <a:buNone/>
              <a:defRPr/>
            </a:pPr>
            <a:endParaRPr lang="en-US" sz="2000" dirty="0"/>
          </a:p>
          <a:p>
            <a:pPr marL="0" indent="0" algn="just" eaLnBrk="1" hangingPunct="1">
              <a:buFontTx/>
              <a:buNone/>
              <a:defRPr/>
            </a:pPr>
            <a:endParaRPr lang="en-US" sz="2000" dirty="0" smtClean="0"/>
          </a:p>
          <a:p>
            <a:pPr marL="0" indent="0" algn="just" eaLnBrk="1" hangingPunct="1">
              <a:buFontTx/>
              <a:buNone/>
              <a:defRPr/>
            </a:pPr>
            <a:r>
              <a:rPr lang="en-US" sz="2000" dirty="0" smtClean="0"/>
              <a:t>	</a:t>
            </a:r>
            <a:r>
              <a:rPr lang="en-US" sz="2000" dirty="0" err="1" smtClean="0"/>
              <a:t>Setelah</a:t>
            </a:r>
            <a:r>
              <a:rPr lang="en-US" sz="2000" dirty="0" smtClean="0"/>
              <a:t> </a:t>
            </a:r>
            <a:r>
              <a:rPr lang="en-US" sz="2000" dirty="0" err="1"/>
              <a:t>melihat</a:t>
            </a:r>
            <a:r>
              <a:rPr lang="en-US" sz="2000" dirty="0"/>
              <a:t> </a:t>
            </a:r>
            <a:r>
              <a:rPr lang="en-US" sz="2000" dirty="0" err="1"/>
              <a:t>dadu</a:t>
            </a:r>
            <a:r>
              <a:rPr lang="en-US" sz="2000" dirty="0"/>
              <a:t>:</a:t>
            </a:r>
          </a:p>
          <a:p>
            <a:pPr marL="0" indent="0" algn="just" eaLnBrk="1" hangingPunct="1">
              <a:buFontTx/>
              <a:buNone/>
              <a:defRPr/>
            </a:pPr>
            <a:endParaRPr lang="en-US" sz="2000" dirty="0" smtClean="0"/>
          </a:p>
          <a:p>
            <a:pPr marL="0" indent="0" algn="just" eaLnBrk="1" hangingPunct="1">
              <a:buFontTx/>
              <a:buNone/>
              <a:defRPr/>
            </a:pPr>
            <a:r>
              <a:rPr lang="en-US" sz="2000" dirty="0" smtClean="0"/>
              <a:t>	</a:t>
            </a:r>
          </a:p>
        </p:txBody>
      </p:sp>
      <p:graphicFrame>
        <p:nvGraphicFramePr>
          <p:cNvPr id="13316" name="Object 1"/>
          <p:cNvGraphicFramePr>
            <a:graphicFrameLocks noChangeAspect="1"/>
          </p:cNvGraphicFramePr>
          <p:nvPr/>
        </p:nvGraphicFramePr>
        <p:xfrm>
          <a:off x="2016125" y="4581525"/>
          <a:ext cx="2497138" cy="742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8" name="Equation" r:id="rId4" imgW="1320227" imgH="393529" progId="Equation.3">
                  <p:embed/>
                </p:oleObj>
              </mc:Choice>
              <mc:Fallback>
                <p:oleObj name="Equation" r:id="rId4" imgW="1320227" imgH="393529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16125" y="4581525"/>
                        <a:ext cx="2497138" cy="742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17" name="Object 2"/>
          <p:cNvGraphicFramePr>
            <a:graphicFrameLocks noChangeAspect="1"/>
          </p:cNvGraphicFramePr>
          <p:nvPr/>
        </p:nvGraphicFramePr>
        <p:xfrm>
          <a:off x="1979613" y="5807075"/>
          <a:ext cx="1943100" cy="407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9" name="Equation" r:id="rId6" imgW="1028254" imgH="215806" progId="Equation.3">
                  <p:embed/>
                </p:oleObj>
              </mc:Choice>
              <mc:Fallback>
                <p:oleObj name="Equation" r:id="rId6" imgW="1028254" imgH="215806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79613" y="5807075"/>
                        <a:ext cx="1943100" cy="4079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49632964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-26988"/>
            <a:ext cx="8229600" cy="1143001"/>
          </a:xfrm>
        </p:spPr>
        <p:txBody>
          <a:bodyPr/>
          <a:lstStyle/>
          <a:p>
            <a:pPr eaLnBrk="1" hangingPunct="1"/>
            <a:r>
              <a:rPr lang="en-US" smtClean="0">
                <a:solidFill>
                  <a:schemeClr val="bg1"/>
                </a:solidFill>
              </a:rPr>
              <a:t>Probability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idx="1"/>
          </p:nvPr>
        </p:nvSpPr>
        <p:spPr>
          <a:xfrm>
            <a:off x="468313" y="1341438"/>
            <a:ext cx="8229600" cy="5183187"/>
          </a:xfrm>
        </p:spPr>
        <p:txBody>
          <a:bodyPr/>
          <a:lstStyle/>
          <a:p>
            <a:pPr marL="514350" indent="-514350" algn="just" eaLnBrk="1" hangingPunct="1">
              <a:buFont typeface="Wingdings" pitchFamily="2" charset="2"/>
              <a:buChar char="q"/>
              <a:defRPr/>
            </a:pPr>
            <a:r>
              <a:rPr lang="en-US" sz="1800" dirty="0" err="1" smtClean="0"/>
              <a:t>Mengambil</a:t>
            </a:r>
            <a:r>
              <a:rPr lang="en-US" sz="1800" dirty="0" smtClean="0"/>
              <a:t> </a:t>
            </a:r>
            <a:r>
              <a:rPr lang="en-US" sz="1800" dirty="0" err="1"/>
              <a:t>keputusan</a:t>
            </a:r>
            <a:r>
              <a:rPr lang="en-US" sz="1800" dirty="0"/>
              <a:t> </a:t>
            </a:r>
            <a:r>
              <a:rPr lang="en-US" sz="1800" dirty="0" err="1"/>
              <a:t>dlm</a:t>
            </a:r>
            <a:r>
              <a:rPr lang="en-US" sz="1800" dirty="0"/>
              <a:t> </a:t>
            </a:r>
            <a:r>
              <a:rPr lang="en-US" sz="1800" dirty="0" err="1" smtClean="0"/>
              <a:t>ketidakpastian</a:t>
            </a:r>
            <a:r>
              <a:rPr lang="en-US" sz="1800" dirty="0" smtClean="0"/>
              <a:t>, </a:t>
            </a:r>
            <a:r>
              <a:rPr lang="en-US" sz="1800" dirty="0" err="1"/>
              <a:t>a</a:t>
            </a:r>
            <a:r>
              <a:rPr lang="en-US" sz="1800" dirty="0" err="1" smtClean="0"/>
              <a:t>ndaikan</a:t>
            </a:r>
            <a:r>
              <a:rPr lang="en-US" sz="1800" dirty="0" smtClean="0"/>
              <a:t> </a:t>
            </a:r>
            <a:r>
              <a:rPr lang="en-US" sz="1800" dirty="0"/>
              <a:t>agent </a:t>
            </a:r>
            <a:r>
              <a:rPr lang="en-US" sz="1800" dirty="0" err="1"/>
              <a:t>mempercayai</a:t>
            </a:r>
            <a:r>
              <a:rPr lang="en-US" sz="1800" dirty="0"/>
              <a:t> </a:t>
            </a:r>
            <a:r>
              <a:rPr lang="en-US" sz="1800" dirty="0" err="1"/>
              <a:t>nilai-nilai</a:t>
            </a:r>
            <a:r>
              <a:rPr lang="en-US" sz="1800" dirty="0"/>
              <a:t> </a:t>
            </a:r>
            <a:r>
              <a:rPr lang="en-US" sz="1800" dirty="0" err="1"/>
              <a:t>sbb</a:t>
            </a:r>
            <a:r>
              <a:rPr lang="en-US" sz="1800" dirty="0" smtClean="0"/>
              <a:t>.:</a:t>
            </a:r>
          </a:p>
          <a:p>
            <a:pPr marL="0" indent="0" algn="just" eaLnBrk="1" hangingPunct="1">
              <a:buFontTx/>
              <a:buNone/>
              <a:defRPr/>
            </a:pPr>
            <a:r>
              <a:rPr lang="en-US" sz="1800" dirty="0" smtClean="0"/>
              <a:t>	P(A</a:t>
            </a:r>
            <a:r>
              <a:rPr lang="en-US" sz="1800" baseline="-25000" dirty="0" smtClean="0"/>
              <a:t>60 	</a:t>
            </a:r>
            <a:r>
              <a:rPr lang="en-US" sz="1800" dirty="0" smtClean="0"/>
              <a:t>| </a:t>
            </a:r>
            <a:r>
              <a:rPr lang="en-US" sz="1800" dirty="0"/>
              <a:t>. . .) </a:t>
            </a:r>
            <a:r>
              <a:rPr lang="en-US" sz="1800" dirty="0" smtClean="0"/>
              <a:t>	= </a:t>
            </a:r>
            <a:r>
              <a:rPr lang="en-US" sz="1800" dirty="0"/>
              <a:t>0.04</a:t>
            </a:r>
          </a:p>
          <a:p>
            <a:pPr marL="0" indent="0" algn="just" eaLnBrk="1" hangingPunct="1">
              <a:buFontTx/>
              <a:buNone/>
              <a:defRPr/>
            </a:pPr>
            <a:r>
              <a:rPr lang="en-US" sz="1800" dirty="0" smtClean="0"/>
              <a:t>	P(A</a:t>
            </a:r>
            <a:r>
              <a:rPr lang="en-US" sz="1800" baseline="-25000" dirty="0" smtClean="0"/>
              <a:t>120	</a:t>
            </a:r>
            <a:r>
              <a:rPr lang="en-US" sz="1800" dirty="0" smtClean="0"/>
              <a:t>| </a:t>
            </a:r>
            <a:r>
              <a:rPr lang="en-US" sz="1800" dirty="0"/>
              <a:t>. . .) </a:t>
            </a:r>
            <a:r>
              <a:rPr lang="en-US" sz="1800" dirty="0" smtClean="0"/>
              <a:t>	= </a:t>
            </a:r>
            <a:r>
              <a:rPr lang="en-US" sz="1800" dirty="0"/>
              <a:t>0.7</a:t>
            </a:r>
          </a:p>
          <a:p>
            <a:pPr marL="0" indent="0" algn="just" eaLnBrk="1" hangingPunct="1">
              <a:buFontTx/>
              <a:buNone/>
              <a:defRPr/>
            </a:pPr>
            <a:r>
              <a:rPr lang="en-US" sz="1800" dirty="0" smtClean="0"/>
              <a:t>	P(A</a:t>
            </a:r>
            <a:r>
              <a:rPr lang="en-US" sz="1800" baseline="-25000" dirty="0" smtClean="0"/>
              <a:t>150 	</a:t>
            </a:r>
            <a:r>
              <a:rPr lang="en-US" sz="1800" dirty="0" smtClean="0"/>
              <a:t>| </a:t>
            </a:r>
            <a:r>
              <a:rPr lang="en-US" sz="1800" dirty="0"/>
              <a:t>. . .) </a:t>
            </a:r>
            <a:r>
              <a:rPr lang="en-US" sz="1800" dirty="0" smtClean="0"/>
              <a:t>	= </a:t>
            </a:r>
            <a:r>
              <a:rPr lang="en-US" sz="1800" dirty="0"/>
              <a:t>0.9</a:t>
            </a:r>
          </a:p>
          <a:p>
            <a:pPr marL="0" indent="0" algn="just" eaLnBrk="1" hangingPunct="1">
              <a:buFontTx/>
              <a:buNone/>
              <a:defRPr/>
            </a:pPr>
            <a:r>
              <a:rPr lang="en-US" sz="1800" dirty="0" smtClean="0"/>
              <a:t>	P(A</a:t>
            </a:r>
            <a:r>
              <a:rPr lang="en-US" sz="1800" baseline="-25000" dirty="0" smtClean="0"/>
              <a:t>1440 	</a:t>
            </a:r>
            <a:r>
              <a:rPr lang="en-US" sz="1800" dirty="0" smtClean="0"/>
              <a:t>| </a:t>
            </a:r>
            <a:r>
              <a:rPr lang="en-US" sz="1800" dirty="0"/>
              <a:t>. . .) </a:t>
            </a:r>
            <a:r>
              <a:rPr lang="en-US" sz="1800" dirty="0" smtClean="0"/>
              <a:t>	= </a:t>
            </a:r>
            <a:r>
              <a:rPr lang="en-US" sz="1800" dirty="0"/>
              <a:t>0.999</a:t>
            </a:r>
            <a:endParaRPr lang="en-US" sz="1800" dirty="0" smtClean="0"/>
          </a:p>
          <a:p>
            <a:pPr marL="514350" indent="-514350" algn="just" eaLnBrk="1" hangingPunct="1">
              <a:buFont typeface="Wingdings" pitchFamily="2" charset="2"/>
              <a:buChar char="q"/>
              <a:defRPr/>
            </a:pPr>
            <a:r>
              <a:rPr lang="en-US" sz="1800" dirty="0" err="1" smtClean="0"/>
              <a:t>Tindakan</a:t>
            </a:r>
            <a:r>
              <a:rPr lang="en-US" sz="1800" dirty="0" smtClean="0"/>
              <a:t> </a:t>
            </a:r>
            <a:r>
              <a:rPr lang="en-US" sz="1800" dirty="0" err="1"/>
              <a:t>mana</a:t>
            </a:r>
            <a:r>
              <a:rPr lang="en-US" sz="1800" dirty="0"/>
              <a:t> yang </a:t>
            </a:r>
            <a:r>
              <a:rPr lang="en-US" sz="1800" dirty="0" err="1"/>
              <a:t>dipilih</a:t>
            </a:r>
            <a:r>
              <a:rPr lang="en-US" sz="1800" dirty="0" smtClean="0"/>
              <a:t>?</a:t>
            </a:r>
          </a:p>
          <a:p>
            <a:pPr marL="914400" lvl="1" indent="-514350" algn="just" eaLnBrk="1" hangingPunct="1">
              <a:buFont typeface="Wingdings" pitchFamily="2" charset="2"/>
              <a:buChar char="§"/>
              <a:defRPr/>
            </a:pPr>
            <a:r>
              <a:rPr lang="en-US" sz="1800" dirty="0" err="1"/>
              <a:t>Tergantung</a:t>
            </a:r>
            <a:r>
              <a:rPr lang="en-US" sz="1800" dirty="0"/>
              <a:t> </a:t>
            </a:r>
            <a:r>
              <a:rPr lang="en-US" sz="1800" dirty="0" err="1"/>
              <a:t>prioritas</a:t>
            </a:r>
            <a:r>
              <a:rPr lang="en-US" sz="1800" dirty="0"/>
              <a:t>, </a:t>
            </a:r>
            <a:r>
              <a:rPr lang="en-US" sz="1800" dirty="0" err="1"/>
              <a:t>mis</a:t>
            </a:r>
            <a:r>
              <a:rPr lang="en-US" sz="1800" dirty="0"/>
              <a:t>. </a:t>
            </a:r>
            <a:r>
              <a:rPr lang="en-US" sz="1800" dirty="0" err="1"/>
              <a:t>ketinggalan</a:t>
            </a:r>
            <a:r>
              <a:rPr lang="en-US" sz="1800" dirty="0"/>
              <a:t> </a:t>
            </a:r>
            <a:r>
              <a:rPr lang="en-US" sz="1800" dirty="0" err="1"/>
              <a:t>pesawat</a:t>
            </a:r>
            <a:r>
              <a:rPr lang="en-US" sz="1800" dirty="0"/>
              <a:t> vs. </a:t>
            </a:r>
            <a:r>
              <a:rPr lang="en-US" sz="1800" dirty="0" err="1"/>
              <a:t>begadang</a:t>
            </a:r>
            <a:r>
              <a:rPr lang="en-US" sz="1800" dirty="0"/>
              <a:t> di lobby </a:t>
            </a:r>
            <a:r>
              <a:rPr lang="en-US" sz="1800" dirty="0" err="1"/>
              <a:t>bandara</a:t>
            </a:r>
            <a:r>
              <a:rPr lang="en-US" sz="1800" dirty="0"/>
              <a:t>, </a:t>
            </a:r>
            <a:r>
              <a:rPr lang="en-US" sz="1800" dirty="0" err="1"/>
              <a:t>dst</a:t>
            </a:r>
            <a:r>
              <a:rPr lang="en-US" sz="1800" dirty="0"/>
              <a:t>.</a:t>
            </a:r>
          </a:p>
          <a:p>
            <a:pPr marL="914400" lvl="1" indent="-514350" algn="just" eaLnBrk="1" hangingPunct="1">
              <a:buFont typeface="Wingdings" pitchFamily="2" charset="2"/>
              <a:buChar char="§"/>
              <a:defRPr/>
            </a:pPr>
            <a:r>
              <a:rPr lang="en-US" sz="1800" b="1" dirty="0"/>
              <a:t>Utility theory </a:t>
            </a:r>
            <a:r>
              <a:rPr lang="en-US" sz="1800" dirty="0" err="1"/>
              <a:t>digunakan</a:t>
            </a:r>
            <a:r>
              <a:rPr lang="en-US" sz="1800" dirty="0"/>
              <a:t> </a:t>
            </a:r>
            <a:r>
              <a:rPr lang="en-US" sz="1800" dirty="0" err="1"/>
              <a:t>untuk</a:t>
            </a:r>
            <a:r>
              <a:rPr lang="en-US" sz="1800" dirty="0"/>
              <a:t> </a:t>
            </a:r>
            <a:r>
              <a:rPr lang="en-US" sz="1800" dirty="0" err="1"/>
              <a:t>menilai</a:t>
            </a:r>
            <a:r>
              <a:rPr lang="en-US" sz="1800" dirty="0"/>
              <a:t> </a:t>
            </a:r>
            <a:r>
              <a:rPr lang="en-US" sz="1800" dirty="0" err="1"/>
              <a:t>semua</a:t>
            </a:r>
            <a:r>
              <a:rPr lang="en-US" sz="1800" dirty="0"/>
              <a:t> </a:t>
            </a:r>
            <a:r>
              <a:rPr lang="en-US" sz="1800" dirty="0" err="1"/>
              <a:t>tindakan</a:t>
            </a:r>
            <a:r>
              <a:rPr lang="en-US" sz="1800" dirty="0"/>
              <a:t> (</a:t>
            </a:r>
            <a:r>
              <a:rPr lang="en-US" sz="1800" dirty="0" err="1"/>
              <a:t>mirip</a:t>
            </a:r>
            <a:r>
              <a:rPr lang="en-US" sz="1800" dirty="0"/>
              <a:t> evaluation function).</a:t>
            </a:r>
          </a:p>
          <a:p>
            <a:pPr marL="914400" lvl="1" indent="-514350" algn="just" eaLnBrk="1" hangingPunct="1">
              <a:buFont typeface="Wingdings" pitchFamily="2" charset="2"/>
              <a:buChar char="§"/>
              <a:defRPr/>
            </a:pPr>
            <a:r>
              <a:rPr lang="en-US" sz="1800" b="1" dirty="0"/>
              <a:t>Decision theory </a:t>
            </a:r>
            <a:r>
              <a:rPr lang="en-US" sz="1800" dirty="0"/>
              <a:t>= utility theory + probability </a:t>
            </a:r>
            <a:r>
              <a:rPr lang="en-US" sz="1800" dirty="0" smtClean="0"/>
              <a:t>theory</a:t>
            </a:r>
          </a:p>
          <a:p>
            <a:pPr marL="514350" indent="-514350" algn="just" eaLnBrk="1" hangingPunct="1">
              <a:buFont typeface="Wingdings" pitchFamily="2" charset="2"/>
              <a:buChar char="q"/>
              <a:defRPr/>
            </a:pPr>
            <a:r>
              <a:rPr lang="en-US" sz="1800" dirty="0" err="1" smtClean="0"/>
              <a:t>Sama</a:t>
            </a:r>
            <a:r>
              <a:rPr lang="en-US" sz="1800" dirty="0" smtClean="0"/>
              <a:t> </a:t>
            </a:r>
            <a:r>
              <a:rPr lang="en-US" sz="1800" dirty="0" err="1"/>
              <a:t>halnya</a:t>
            </a:r>
            <a:r>
              <a:rPr lang="en-US" sz="1800" dirty="0"/>
              <a:t> </a:t>
            </a:r>
            <a:r>
              <a:rPr lang="en-US" sz="1800" dirty="0" err="1"/>
              <a:t>dengan</a:t>
            </a:r>
            <a:r>
              <a:rPr lang="en-US" sz="1800" dirty="0"/>
              <a:t> logic, </a:t>
            </a:r>
            <a:r>
              <a:rPr lang="en-US" sz="1800" dirty="0" err="1"/>
              <a:t>pendefinisian</a:t>
            </a:r>
            <a:r>
              <a:rPr lang="en-US" sz="1800" dirty="0"/>
              <a:t> “</a:t>
            </a:r>
            <a:r>
              <a:rPr lang="en-US" sz="1800" dirty="0" err="1"/>
              <a:t>bahasa</a:t>
            </a:r>
            <a:r>
              <a:rPr lang="en-US" sz="1800" dirty="0"/>
              <a:t> </a:t>
            </a:r>
            <a:r>
              <a:rPr lang="en-US" sz="1800" dirty="0" smtClean="0"/>
              <a:t>formal” </a:t>
            </a:r>
            <a:r>
              <a:rPr lang="en-US" sz="1800" dirty="0" err="1" smtClean="0"/>
              <a:t>untuk</a:t>
            </a:r>
            <a:r>
              <a:rPr lang="en-US" sz="1800" dirty="0" smtClean="0"/>
              <a:t> </a:t>
            </a:r>
            <a:r>
              <a:rPr lang="en-US" sz="1800" dirty="0" err="1"/>
              <a:t>menyatakan</a:t>
            </a:r>
            <a:r>
              <a:rPr lang="en-US" sz="1800" dirty="0"/>
              <a:t> </a:t>
            </a:r>
            <a:r>
              <a:rPr lang="en-US" sz="1800" b="1" dirty="0" err="1"/>
              <a:t>kalimat</a:t>
            </a:r>
            <a:r>
              <a:rPr lang="en-US" sz="1800" b="1" dirty="0"/>
              <a:t> probabilistic </a:t>
            </a:r>
            <a:r>
              <a:rPr lang="en-US" sz="1800" dirty="0" err="1"/>
              <a:t>harus</a:t>
            </a:r>
            <a:r>
              <a:rPr lang="en-US" sz="1800" dirty="0"/>
              <a:t> </a:t>
            </a:r>
            <a:r>
              <a:rPr lang="en-US" sz="1800" dirty="0" err="1" smtClean="0"/>
              <a:t>ada</a:t>
            </a:r>
            <a:r>
              <a:rPr lang="en-US" sz="1800" dirty="0"/>
              <a:t> : </a:t>
            </a:r>
            <a:r>
              <a:rPr lang="en-US" sz="1800" b="1" dirty="0" smtClean="0"/>
              <a:t>Syntax</a:t>
            </a:r>
            <a:r>
              <a:rPr lang="en-US" sz="1800" dirty="0" smtClean="0"/>
              <a:t> (</a:t>
            </a:r>
            <a:r>
              <a:rPr lang="en-US" sz="1800" dirty="0" err="1" smtClean="0"/>
              <a:t>bagaimana</a:t>
            </a:r>
            <a:r>
              <a:rPr lang="en-US" sz="1800" dirty="0" smtClean="0"/>
              <a:t> </a:t>
            </a:r>
            <a:r>
              <a:rPr lang="en-US" sz="1800" dirty="0" err="1"/>
              <a:t>bentuk</a:t>
            </a:r>
            <a:r>
              <a:rPr lang="en-US" sz="1800" dirty="0"/>
              <a:t> </a:t>
            </a:r>
            <a:r>
              <a:rPr lang="en-US" sz="1800" dirty="0" err="1" smtClean="0"/>
              <a:t>kalimatnya</a:t>
            </a:r>
            <a:r>
              <a:rPr lang="en-US" sz="1800" dirty="0" smtClean="0"/>
              <a:t>), </a:t>
            </a:r>
            <a:r>
              <a:rPr lang="en-US" sz="1800" b="1" dirty="0" smtClean="0"/>
              <a:t>Semantics</a:t>
            </a:r>
            <a:r>
              <a:rPr lang="en-US" sz="1800" dirty="0" smtClean="0"/>
              <a:t> (</a:t>
            </a:r>
            <a:r>
              <a:rPr lang="en-US" sz="1800" dirty="0" err="1" smtClean="0"/>
              <a:t>apakah</a:t>
            </a:r>
            <a:r>
              <a:rPr lang="en-US" sz="1800" dirty="0" smtClean="0"/>
              <a:t> </a:t>
            </a:r>
            <a:r>
              <a:rPr lang="en-US" sz="1800" dirty="0" err="1"/>
              <a:t>arti</a:t>
            </a:r>
            <a:r>
              <a:rPr lang="en-US" sz="1800" dirty="0"/>
              <a:t> </a:t>
            </a:r>
            <a:r>
              <a:rPr lang="en-US" sz="1800" dirty="0" err="1" smtClean="0"/>
              <a:t>kalimatnya</a:t>
            </a:r>
            <a:r>
              <a:rPr lang="en-US" sz="1800" dirty="0" smtClean="0"/>
              <a:t>), </a:t>
            </a:r>
            <a:r>
              <a:rPr lang="en-US" sz="1800" b="1" dirty="0" err="1" smtClean="0"/>
              <a:t>Teknik</a:t>
            </a:r>
            <a:r>
              <a:rPr lang="en-US" sz="1800" b="1" dirty="0" smtClean="0"/>
              <a:t> </a:t>
            </a:r>
            <a:r>
              <a:rPr lang="en-US" sz="1800" b="1" dirty="0"/>
              <a:t>&amp; </a:t>
            </a:r>
            <a:r>
              <a:rPr lang="en-US" sz="1800" b="1" dirty="0" err="1"/>
              <a:t>metode</a:t>
            </a:r>
            <a:r>
              <a:rPr lang="en-US" sz="1800" b="1" dirty="0"/>
              <a:t> </a:t>
            </a:r>
            <a:r>
              <a:rPr lang="en-US" sz="1800" dirty="0" err="1"/>
              <a:t>melakukan</a:t>
            </a:r>
            <a:r>
              <a:rPr lang="en-US" sz="1800" dirty="0"/>
              <a:t> reasoning.</a:t>
            </a:r>
            <a:endParaRPr lang="en-US" sz="1800" dirty="0" smtClean="0"/>
          </a:p>
        </p:txBody>
      </p:sp>
    </p:spTree>
    <p:extLst>
      <p:ext uri="{BB962C8B-B14F-4D97-AF65-F5344CB8AC3E}">
        <p14:creationId xmlns:p14="http://schemas.microsoft.com/office/powerpoint/2010/main" val="200441063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-26988"/>
            <a:ext cx="8229600" cy="1143001"/>
          </a:xfrm>
        </p:spPr>
        <p:txBody>
          <a:bodyPr/>
          <a:lstStyle/>
          <a:p>
            <a:pPr eaLnBrk="1" hangingPunct="1"/>
            <a:r>
              <a:rPr lang="en-US" smtClean="0">
                <a:solidFill>
                  <a:schemeClr val="bg1"/>
                </a:solidFill>
              </a:rPr>
              <a:t>Semantics &amp; Syntax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idx="1"/>
          </p:nvPr>
        </p:nvSpPr>
        <p:spPr>
          <a:xfrm>
            <a:off x="468313" y="1341438"/>
            <a:ext cx="8229600" cy="5183187"/>
          </a:xfrm>
        </p:spPr>
        <p:txBody>
          <a:bodyPr/>
          <a:lstStyle/>
          <a:p>
            <a:pPr marL="514350" indent="-514350" algn="just" eaLnBrk="1" hangingPunct="1">
              <a:buFont typeface="Wingdings" pitchFamily="2" charset="2"/>
              <a:buChar char="q"/>
            </a:pPr>
            <a:r>
              <a:rPr lang="en-US" sz="2200" smtClean="0"/>
              <a:t>Semantics untuk kalimat probabilistic  (Bayangkan semua kemungkinan dunia </a:t>
            </a:r>
            <a:r>
              <a:rPr lang="en-US" sz="2200" i="1" smtClean="0"/>
              <a:t>possible worlds </a:t>
            </a:r>
            <a:r>
              <a:rPr lang="en-US" sz="2200" smtClean="0"/>
              <a:t>yang terjadi).</a:t>
            </a:r>
          </a:p>
          <a:p>
            <a:pPr marL="914400" lvl="1" indent="-514350" algn="just" eaLnBrk="1" hangingPunct="1">
              <a:buFont typeface="Wingdings" pitchFamily="2" charset="2"/>
              <a:buChar char="§"/>
            </a:pPr>
            <a:r>
              <a:rPr lang="en-US" sz="2200" smtClean="0"/>
              <a:t>Dalam logic , salah satunya adalah dunia “nyata”.</a:t>
            </a:r>
          </a:p>
          <a:p>
            <a:pPr marL="914400" lvl="1" indent="-514350" algn="just" eaLnBrk="1" hangingPunct="1">
              <a:buFont typeface="Wingdings" pitchFamily="2" charset="2"/>
              <a:buChar char="§"/>
            </a:pPr>
            <a:r>
              <a:rPr lang="en-US" sz="2200" smtClean="0"/>
              <a:t>Dalam probability , kita tidak tahu pasti yang mana, tetapi satu dunia bisa lebih mungkin dari dunia yang lain.</a:t>
            </a:r>
          </a:p>
          <a:p>
            <a:pPr marL="514350" indent="-514350" algn="just" eaLnBrk="1" hangingPunct="1">
              <a:buFont typeface="Wingdings" pitchFamily="2" charset="2"/>
              <a:buChar char="q"/>
            </a:pPr>
            <a:r>
              <a:rPr lang="en-US" sz="2200" smtClean="0"/>
              <a:t>Himpunan semua </a:t>
            </a:r>
            <a:r>
              <a:rPr lang="en-US" sz="2200" i="1" smtClean="0"/>
              <a:t>possible worlds </a:t>
            </a:r>
            <a:r>
              <a:rPr lang="en-US" sz="2200" smtClean="0"/>
              <a:t>disebut </a:t>
            </a:r>
            <a:r>
              <a:rPr lang="en-US" sz="2200" i="1" smtClean="0"/>
              <a:t>sample space</a:t>
            </a:r>
            <a:r>
              <a:rPr lang="en-US" sz="2200" smtClean="0"/>
              <a:t> (</a:t>
            </a:r>
            <a:r>
              <a:rPr lang="el-GR" sz="2200" smtClean="0"/>
              <a:t>Ω). </a:t>
            </a:r>
            <a:r>
              <a:rPr lang="en-US" sz="2200" smtClean="0"/>
              <a:t>Masing-masing dunia alternatif disebut </a:t>
            </a:r>
            <a:r>
              <a:rPr lang="en-US" sz="2200" i="1" smtClean="0"/>
              <a:t>sample point</a:t>
            </a:r>
            <a:r>
              <a:rPr lang="en-US" sz="2200" smtClean="0"/>
              <a:t>, atau </a:t>
            </a:r>
            <a:r>
              <a:rPr lang="en-US" sz="2200" i="1" smtClean="0"/>
              <a:t>atomic event </a:t>
            </a:r>
            <a:r>
              <a:rPr lang="en-US" sz="2200" smtClean="0"/>
              <a:t>(</a:t>
            </a:r>
            <a:r>
              <a:rPr lang="el-GR" sz="2200" smtClean="0"/>
              <a:t>ω).</a:t>
            </a:r>
            <a:endParaRPr lang="en-US" sz="2200" smtClean="0"/>
          </a:p>
          <a:p>
            <a:pPr marL="514350" indent="-514350" algn="just" eaLnBrk="1" hangingPunct="1">
              <a:buFont typeface="Wingdings" pitchFamily="2" charset="2"/>
              <a:buChar char="q"/>
            </a:pPr>
            <a:r>
              <a:rPr lang="en-US" sz="2200" smtClean="0"/>
              <a:t>Contoh :</a:t>
            </a:r>
          </a:p>
          <a:p>
            <a:pPr marL="914400" lvl="1" indent="-514350" algn="just" eaLnBrk="1" hangingPunct="1">
              <a:buFont typeface="Wingdings" pitchFamily="2" charset="2"/>
              <a:buChar char="§"/>
            </a:pPr>
            <a:r>
              <a:rPr lang="en-US" sz="2200" smtClean="0"/>
              <a:t>Jika dunia hanya berisi sebuah lemparan dadu </a:t>
            </a:r>
            <a:r>
              <a:rPr lang="el-GR" sz="2200" smtClean="0"/>
              <a:t>Ω </a:t>
            </a:r>
            <a:r>
              <a:rPr lang="en-US" sz="2200" smtClean="0"/>
              <a:t>berisi 6 kemungkinan, </a:t>
            </a:r>
            <a:r>
              <a:rPr lang="el-GR" sz="2200" smtClean="0"/>
              <a:t>ω</a:t>
            </a:r>
            <a:r>
              <a:rPr lang="el-GR" sz="2200" baseline="-25000" smtClean="0"/>
              <a:t>1</a:t>
            </a:r>
            <a:r>
              <a:rPr lang="el-GR" sz="2200" smtClean="0"/>
              <a:t>. . . ω</a:t>
            </a:r>
            <a:r>
              <a:rPr lang="el-GR" sz="2200" baseline="-25000" smtClean="0"/>
              <a:t>6</a:t>
            </a:r>
            <a:r>
              <a:rPr lang="en-US" sz="220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0866854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-26988"/>
            <a:ext cx="8229600" cy="1143001"/>
          </a:xfrm>
        </p:spPr>
        <p:txBody>
          <a:bodyPr/>
          <a:lstStyle/>
          <a:p>
            <a:pPr eaLnBrk="1" hangingPunct="1"/>
            <a:r>
              <a:rPr lang="en-US" smtClean="0">
                <a:solidFill>
                  <a:schemeClr val="bg1"/>
                </a:solidFill>
              </a:rPr>
              <a:t>Semantics &amp; Syntax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idx="1"/>
          </p:nvPr>
        </p:nvSpPr>
        <p:spPr>
          <a:xfrm>
            <a:off x="468313" y="1341438"/>
            <a:ext cx="8229600" cy="5183187"/>
          </a:xfrm>
        </p:spPr>
        <p:txBody>
          <a:bodyPr/>
          <a:lstStyle/>
          <a:p>
            <a:pPr marL="514350" indent="-514350" algn="just" eaLnBrk="1" hangingPunct="1">
              <a:buFont typeface="Wingdings" pitchFamily="2" charset="2"/>
              <a:buChar char="q"/>
            </a:pPr>
            <a:r>
              <a:rPr lang="en-US" sz="2200" smtClean="0"/>
              <a:t>Sebuah </a:t>
            </a:r>
            <a:r>
              <a:rPr lang="en-US" sz="2200" b="1" smtClean="0">
                <a:solidFill>
                  <a:srgbClr val="FF0000"/>
                </a:solidFill>
              </a:rPr>
              <a:t>probability model </a:t>
            </a:r>
            <a:r>
              <a:rPr lang="en-US" sz="2200" smtClean="0"/>
              <a:t>adalah </a:t>
            </a:r>
            <a:r>
              <a:rPr lang="en-US" sz="2200" i="1" smtClean="0"/>
              <a:t>sample space </a:t>
            </a:r>
            <a:r>
              <a:rPr lang="en-US" sz="2200" smtClean="0"/>
              <a:t>di mana tiap </a:t>
            </a:r>
            <a:r>
              <a:rPr lang="en-US" sz="2200" i="1" smtClean="0"/>
              <a:t>sample point </a:t>
            </a:r>
            <a:r>
              <a:rPr lang="en-US" sz="2200" smtClean="0"/>
              <a:t>diberi nilai P(</a:t>
            </a:r>
            <a:r>
              <a:rPr lang="el-GR" sz="2200" smtClean="0"/>
              <a:t>ω) </a:t>
            </a:r>
            <a:r>
              <a:rPr lang="en-US" sz="2200" smtClean="0"/>
              <a:t>sehingga:</a:t>
            </a:r>
          </a:p>
          <a:p>
            <a:pPr marL="914400" lvl="1" indent="-514350" algn="just" eaLnBrk="1" hangingPunct="1">
              <a:buFont typeface="Wingdings" pitchFamily="2" charset="2"/>
              <a:buChar char="§"/>
            </a:pPr>
            <a:r>
              <a:rPr lang="en-US" sz="2200" smtClean="0"/>
              <a:t>Setiap nilai antara 0 s/d 1.</a:t>
            </a:r>
          </a:p>
          <a:p>
            <a:pPr marL="914400" lvl="1" indent="-514350" algn="just" eaLnBrk="1" hangingPunct="1">
              <a:buFont typeface="Wingdings" pitchFamily="2" charset="2"/>
              <a:buChar char="§"/>
            </a:pPr>
            <a:r>
              <a:rPr lang="en-US" sz="2200" smtClean="0"/>
              <a:t>Jumlah nilai seluruh sample space = 1.</a:t>
            </a:r>
          </a:p>
          <a:p>
            <a:pPr marL="514350" indent="-514350" algn="just" eaLnBrk="1" hangingPunct="1">
              <a:buFont typeface="Wingdings" pitchFamily="2" charset="2"/>
              <a:buChar char="q"/>
            </a:pPr>
            <a:r>
              <a:rPr lang="en-US" sz="2200" smtClean="0"/>
              <a:t>Contohnya, untuk “dunia” dengan 1 lemparan dadu :</a:t>
            </a:r>
          </a:p>
          <a:p>
            <a:pPr marL="914400" lvl="1" indent="-514350" algn="just" eaLnBrk="1" hangingPunct="1">
              <a:buFont typeface="Wingdings" pitchFamily="2" charset="2"/>
              <a:buChar char="§"/>
            </a:pPr>
            <a:r>
              <a:rPr lang="en-US" sz="2200" smtClean="0"/>
              <a:t>P(</a:t>
            </a:r>
            <a:r>
              <a:rPr lang="el-GR" sz="2200" smtClean="0"/>
              <a:t>ω</a:t>
            </a:r>
            <a:r>
              <a:rPr lang="el-GR" sz="2200" baseline="-25000" smtClean="0"/>
              <a:t>1</a:t>
            </a:r>
            <a:r>
              <a:rPr lang="el-GR" sz="2200" smtClean="0"/>
              <a:t>) = </a:t>
            </a:r>
            <a:r>
              <a:rPr lang="en-US" sz="2200" smtClean="0"/>
              <a:t>P(</a:t>
            </a:r>
            <a:r>
              <a:rPr lang="el-GR" sz="2200" smtClean="0"/>
              <a:t>ω</a:t>
            </a:r>
            <a:r>
              <a:rPr lang="el-GR" sz="2200" baseline="-25000" smtClean="0"/>
              <a:t>2</a:t>
            </a:r>
            <a:r>
              <a:rPr lang="el-GR" sz="2200" smtClean="0"/>
              <a:t>) = </a:t>
            </a:r>
            <a:r>
              <a:rPr lang="en-US" sz="2200" smtClean="0"/>
              <a:t>P(</a:t>
            </a:r>
            <a:r>
              <a:rPr lang="el-GR" sz="2200" smtClean="0"/>
              <a:t>ω</a:t>
            </a:r>
            <a:r>
              <a:rPr lang="el-GR" sz="2200" baseline="-25000" smtClean="0"/>
              <a:t>3</a:t>
            </a:r>
            <a:r>
              <a:rPr lang="el-GR" sz="2200" smtClean="0"/>
              <a:t>) = </a:t>
            </a:r>
            <a:r>
              <a:rPr lang="en-US" sz="2200" smtClean="0"/>
              <a:t>P(</a:t>
            </a:r>
            <a:r>
              <a:rPr lang="el-GR" sz="2200" smtClean="0"/>
              <a:t>ω</a:t>
            </a:r>
            <a:r>
              <a:rPr lang="el-GR" sz="2200" baseline="-25000" smtClean="0"/>
              <a:t>4</a:t>
            </a:r>
            <a:r>
              <a:rPr lang="el-GR" sz="2200" smtClean="0"/>
              <a:t>) = </a:t>
            </a:r>
            <a:r>
              <a:rPr lang="en-US" sz="2200" smtClean="0"/>
              <a:t>P(</a:t>
            </a:r>
            <a:r>
              <a:rPr lang="el-GR" sz="2200" smtClean="0"/>
              <a:t>ω</a:t>
            </a:r>
            <a:r>
              <a:rPr lang="el-GR" sz="2200" baseline="-25000" smtClean="0"/>
              <a:t>5</a:t>
            </a:r>
            <a:r>
              <a:rPr lang="el-GR" sz="2200" smtClean="0"/>
              <a:t>) = </a:t>
            </a:r>
            <a:r>
              <a:rPr lang="en-US" sz="2200" smtClean="0"/>
              <a:t>P(</a:t>
            </a:r>
            <a:r>
              <a:rPr lang="el-GR" sz="2200" smtClean="0"/>
              <a:t>ω</a:t>
            </a:r>
            <a:r>
              <a:rPr lang="el-GR" sz="2200" baseline="-25000" smtClean="0"/>
              <a:t>6</a:t>
            </a:r>
            <a:r>
              <a:rPr lang="el-GR" sz="2200" smtClean="0"/>
              <a:t>) =</a:t>
            </a:r>
            <a:r>
              <a:rPr lang="en-US" sz="2200" smtClean="0"/>
              <a:t>1/6</a:t>
            </a:r>
          </a:p>
          <a:p>
            <a:pPr marL="514350" indent="-514350" algn="just" eaLnBrk="1" hangingPunct="1">
              <a:buFont typeface="Wingdings" pitchFamily="2" charset="2"/>
              <a:buChar char="q"/>
            </a:pPr>
            <a:r>
              <a:rPr lang="en-US" sz="2200" smtClean="0"/>
              <a:t>Biasanya, dunia memiliki &gt; 1 faktor yang tidak pasti. </a:t>
            </a:r>
            <a:r>
              <a:rPr lang="en-US" sz="2200" i="1" smtClean="0"/>
              <a:t>Sample space</a:t>
            </a:r>
            <a:r>
              <a:rPr lang="en-US" sz="2200" smtClean="0"/>
              <a:t> dan </a:t>
            </a:r>
            <a:r>
              <a:rPr lang="en-US" sz="2200" i="1" smtClean="0"/>
              <a:t>probability</a:t>
            </a:r>
            <a:r>
              <a:rPr lang="en-US" sz="2200" smtClean="0"/>
              <a:t> model menjadi multidimensi, menyatakan semua kemungkinan </a:t>
            </a:r>
            <a:r>
              <a:rPr lang="en-US" sz="2200" b="1" smtClean="0"/>
              <a:t>kombinasi</a:t>
            </a:r>
            <a:r>
              <a:rPr lang="en-US" sz="2200" smtClean="0"/>
              <a:t>nya.</a:t>
            </a:r>
          </a:p>
          <a:p>
            <a:pPr marL="514350" indent="-514350" algn="just" eaLnBrk="1" hangingPunct="1">
              <a:buFont typeface="Wingdings" pitchFamily="2" charset="2"/>
              <a:buChar char="q"/>
            </a:pPr>
            <a:r>
              <a:rPr lang="en-US" sz="2200" smtClean="0"/>
              <a:t>Contohnya, untuk “dunia” dengan 2 lemparan dadu :</a:t>
            </a:r>
          </a:p>
          <a:p>
            <a:pPr marL="914400" lvl="1" indent="-514350" algn="just" eaLnBrk="1" hangingPunct="1">
              <a:buFont typeface="Wingdings" pitchFamily="2" charset="2"/>
              <a:buChar char="§"/>
            </a:pPr>
            <a:r>
              <a:rPr lang="en-US" sz="2200" smtClean="0"/>
              <a:t>P(</a:t>
            </a:r>
            <a:r>
              <a:rPr lang="el-GR" sz="2200" smtClean="0"/>
              <a:t>ω</a:t>
            </a:r>
            <a:r>
              <a:rPr lang="el-GR" sz="2200" baseline="-25000" smtClean="0"/>
              <a:t>1,1</a:t>
            </a:r>
            <a:r>
              <a:rPr lang="el-GR" sz="2200" smtClean="0"/>
              <a:t>) = </a:t>
            </a:r>
            <a:r>
              <a:rPr lang="en-US" sz="2200" smtClean="0"/>
              <a:t>P(</a:t>
            </a:r>
            <a:r>
              <a:rPr lang="el-GR" sz="2200" smtClean="0"/>
              <a:t>ω</a:t>
            </a:r>
            <a:r>
              <a:rPr lang="el-GR" sz="2200" baseline="-25000" smtClean="0"/>
              <a:t>1,2</a:t>
            </a:r>
            <a:r>
              <a:rPr lang="el-GR" sz="2200" smtClean="0"/>
              <a:t>) = . . . = </a:t>
            </a:r>
            <a:r>
              <a:rPr lang="en-US" sz="2200" smtClean="0"/>
              <a:t>P(</a:t>
            </a:r>
            <a:r>
              <a:rPr lang="el-GR" sz="2200" smtClean="0"/>
              <a:t>ω</a:t>
            </a:r>
            <a:r>
              <a:rPr lang="el-GR" sz="2200" baseline="-25000" smtClean="0"/>
              <a:t>6,5</a:t>
            </a:r>
            <a:r>
              <a:rPr lang="el-GR" sz="2200" smtClean="0"/>
              <a:t>) = </a:t>
            </a:r>
            <a:r>
              <a:rPr lang="en-US" sz="2200" smtClean="0"/>
              <a:t>P(</a:t>
            </a:r>
            <a:r>
              <a:rPr lang="el-GR" sz="2200" smtClean="0"/>
              <a:t>ω</a:t>
            </a:r>
            <a:r>
              <a:rPr lang="el-GR" sz="2200" baseline="-25000" smtClean="0"/>
              <a:t>6,6</a:t>
            </a:r>
            <a:r>
              <a:rPr lang="el-GR" sz="2200" smtClean="0"/>
              <a:t>) =</a:t>
            </a:r>
            <a:r>
              <a:rPr lang="en-US" sz="2200" smtClean="0"/>
              <a:t>1/36</a:t>
            </a:r>
          </a:p>
        </p:txBody>
      </p:sp>
    </p:spTree>
    <p:extLst>
      <p:ext uri="{BB962C8B-B14F-4D97-AF65-F5344CB8AC3E}">
        <p14:creationId xmlns:p14="http://schemas.microsoft.com/office/powerpoint/2010/main" val="105301305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8957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-26988"/>
            <a:ext cx="8229600" cy="1143001"/>
          </a:xfrm>
        </p:spPr>
        <p:txBody>
          <a:bodyPr/>
          <a:lstStyle/>
          <a:p>
            <a:pPr eaLnBrk="1" hangingPunct="1"/>
            <a:r>
              <a:rPr lang="en-US" smtClean="0">
                <a:solidFill>
                  <a:schemeClr val="bg1"/>
                </a:solidFill>
              </a:rPr>
              <a:t>Semantics &amp; Syntax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idx="1"/>
          </p:nvPr>
        </p:nvSpPr>
        <p:spPr>
          <a:xfrm>
            <a:off x="468313" y="1341438"/>
            <a:ext cx="8229600" cy="5183187"/>
          </a:xfrm>
        </p:spPr>
        <p:txBody>
          <a:bodyPr/>
          <a:lstStyle/>
          <a:p>
            <a:pPr marL="514350" indent="-514350" algn="just" eaLnBrk="1" hangingPunct="1">
              <a:buFont typeface="Wingdings" pitchFamily="2" charset="2"/>
              <a:buChar char="q"/>
            </a:pPr>
            <a:r>
              <a:rPr lang="en-US" sz="2200" smtClean="0"/>
              <a:t>Di dalam dunia multidimensi, terkadang kita hanya tertarik dengan 1 dimensi (mis. lemparan dadu pertama)</a:t>
            </a:r>
          </a:p>
          <a:p>
            <a:pPr marL="514350" indent="-514350" algn="just" eaLnBrk="1" hangingPunct="1">
              <a:buFont typeface="Wingdings" pitchFamily="2" charset="2"/>
              <a:buChar char="q"/>
            </a:pPr>
            <a:r>
              <a:rPr lang="en-US" sz="2200" smtClean="0"/>
              <a:t>Sebuah </a:t>
            </a:r>
            <a:r>
              <a:rPr lang="en-US" sz="2200" b="1" smtClean="0">
                <a:solidFill>
                  <a:srgbClr val="FF0000"/>
                </a:solidFill>
              </a:rPr>
              <a:t>event</a:t>
            </a:r>
            <a:r>
              <a:rPr lang="en-US" sz="2200" smtClean="0"/>
              <a:t> A adalah sembarang subset dari </a:t>
            </a:r>
            <a:r>
              <a:rPr lang="el-GR" sz="2200" smtClean="0"/>
              <a:t>Ω.</a:t>
            </a:r>
          </a:p>
          <a:p>
            <a:pPr marL="514350" indent="-514350" algn="just" eaLnBrk="1" hangingPunct="1">
              <a:buFont typeface="Wingdings" pitchFamily="2" charset="2"/>
              <a:buChar char="q"/>
            </a:pPr>
            <a:r>
              <a:rPr lang="en-US" sz="2200" smtClean="0"/>
              <a:t>Probability A adalah jumlah probability sample point anggotanya.</a:t>
            </a:r>
          </a:p>
          <a:p>
            <a:pPr marL="514350" indent="-514350" algn="just" eaLnBrk="1" hangingPunct="1">
              <a:buFont typeface="Wingdings" pitchFamily="2" charset="2"/>
              <a:buChar char="q"/>
            </a:pPr>
            <a:endParaRPr lang="en-US" sz="2200" smtClean="0"/>
          </a:p>
          <a:p>
            <a:pPr marL="514350" indent="-514350" algn="just" eaLnBrk="1" hangingPunct="1">
              <a:buFont typeface="Wingdings" pitchFamily="2" charset="2"/>
              <a:buChar char="q"/>
            </a:pPr>
            <a:endParaRPr lang="en-US" sz="2200" smtClean="0"/>
          </a:p>
          <a:p>
            <a:pPr marL="514350" indent="-514350" algn="just" eaLnBrk="1" hangingPunct="1">
              <a:buFont typeface="Wingdings" pitchFamily="2" charset="2"/>
              <a:buChar char="q"/>
            </a:pPr>
            <a:r>
              <a:rPr lang="en-US" sz="2200" smtClean="0"/>
              <a:t>Contohnya, </a:t>
            </a:r>
          </a:p>
          <a:p>
            <a:pPr marL="514350" indent="-514350" algn="just" eaLnBrk="1" hangingPunct="1">
              <a:buFont typeface="Wingdings" pitchFamily="2" charset="2"/>
              <a:buChar char="q"/>
            </a:pPr>
            <a:endParaRPr lang="en-US" sz="2200" smtClean="0"/>
          </a:p>
          <a:p>
            <a:pPr marL="514350" indent="-514350" algn="just" eaLnBrk="1" hangingPunct="1">
              <a:buFont typeface="Wingdings" pitchFamily="2" charset="2"/>
              <a:buChar char="q"/>
            </a:pPr>
            <a:r>
              <a:rPr lang="en-US" sz="2200" smtClean="0"/>
              <a:t>Event juga bisa menyatakan probability dari deskripsi parsial.</a:t>
            </a:r>
          </a:p>
          <a:p>
            <a:pPr marL="514350" indent="-514350" algn="just" eaLnBrk="1" hangingPunct="1">
              <a:buFont typeface="Wingdings" pitchFamily="2" charset="2"/>
              <a:buChar char="q"/>
            </a:pPr>
            <a:r>
              <a:rPr lang="en-US" sz="2200" smtClean="0"/>
              <a:t>Contoh: untuk satu lemparan dadu, </a:t>
            </a:r>
          </a:p>
        </p:txBody>
      </p:sp>
      <p:graphicFrame>
        <p:nvGraphicFramePr>
          <p:cNvPr id="17412" name="Object 1"/>
          <p:cNvGraphicFramePr>
            <a:graphicFrameLocks noChangeAspect="1"/>
          </p:cNvGraphicFramePr>
          <p:nvPr/>
        </p:nvGraphicFramePr>
        <p:xfrm>
          <a:off x="1042988" y="3357563"/>
          <a:ext cx="2160587" cy="503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3" name="Equation" r:id="rId4" imgW="1143000" imgH="266700" progId="Equation.3">
                  <p:embed/>
                </p:oleObj>
              </mc:Choice>
              <mc:Fallback>
                <p:oleObj name="Equation" r:id="rId4" imgW="1143000" imgH="2667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2988" y="3357563"/>
                        <a:ext cx="2160587" cy="5032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413" name="Object 2"/>
          <p:cNvGraphicFramePr>
            <a:graphicFrameLocks noChangeAspect="1"/>
          </p:cNvGraphicFramePr>
          <p:nvPr/>
        </p:nvGraphicFramePr>
        <p:xfrm>
          <a:off x="2500313" y="3878263"/>
          <a:ext cx="2855912" cy="742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4" name="Equation" r:id="rId6" imgW="1511300" imgH="393700" progId="Equation.3">
                  <p:embed/>
                </p:oleObj>
              </mc:Choice>
              <mc:Fallback>
                <p:oleObj name="Equation" r:id="rId6" imgW="1511300" imgH="3937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00313" y="3878263"/>
                        <a:ext cx="2855912" cy="742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414" name="Object 3"/>
          <p:cNvGraphicFramePr>
            <a:graphicFrameLocks noChangeAspect="1"/>
          </p:cNvGraphicFramePr>
          <p:nvPr/>
        </p:nvGraphicFramePr>
        <p:xfrm>
          <a:off x="5580063" y="5445125"/>
          <a:ext cx="2711450" cy="742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5" name="Equation" r:id="rId8" imgW="1435100" imgH="393700" progId="Equation.3">
                  <p:embed/>
                </p:oleObj>
              </mc:Choice>
              <mc:Fallback>
                <p:oleObj name="Equation" r:id="rId8" imgW="1435100" imgH="3937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80063" y="5445125"/>
                        <a:ext cx="2711450" cy="742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7764785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-26988"/>
            <a:ext cx="8229600" cy="1143001"/>
          </a:xfrm>
        </p:spPr>
        <p:txBody>
          <a:bodyPr/>
          <a:lstStyle/>
          <a:p>
            <a:pPr eaLnBrk="1" hangingPunct="1"/>
            <a:r>
              <a:rPr lang="en-US" smtClean="0">
                <a:solidFill>
                  <a:schemeClr val="bg1"/>
                </a:solidFill>
              </a:rPr>
              <a:t>Semantics &amp; Syntax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idx="1"/>
          </p:nvPr>
        </p:nvSpPr>
        <p:spPr>
          <a:xfrm>
            <a:off x="468313" y="1341438"/>
            <a:ext cx="8229600" cy="5183187"/>
          </a:xfrm>
        </p:spPr>
        <p:txBody>
          <a:bodyPr/>
          <a:lstStyle/>
          <a:p>
            <a:pPr marL="514350" indent="-514350" algn="just" eaLnBrk="1" hangingPunct="1">
              <a:buFont typeface="Wingdings" pitchFamily="2" charset="2"/>
              <a:buChar char="q"/>
            </a:pPr>
            <a:r>
              <a:rPr lang="en-US" sz="2200" smtClean="0"/>
              <a:t>Nilai probabilitas diberikan kepada sebuah proposition.</a:t>
            </a:r>
          </a:p>
          <a:p>
            <a:pPr marL="514350" indent="-514350" algn="just" eaLnBrk="1" hangingPunct="1">
              <a:buFont typeface="Wingdings" pitchFamily="2" charset="2"/>
              <a:buChar char="q"/>
            </a:pPr>
            <a:r>
              <a:rPr lang="en-US" sz="2200" smtClean="0"/>
              <a:t>Agar proposition dapat diperinci, kita definisikan </a:t>
            </a:r>
            <a:r>
              <a:rPr lang="en-US" sz="2200" b="1" smtClean="0">
                <a:solidFill>
                  <a:srgbClr val="FF0000"/>
                </a:solidFill>
              </a:rPr>
              <a:t>random variable</a:t>
            </a:r>
            <a:r>
              <a:rPr lang="en-US" sz="2200" smtClean="0"/>
              <a:t>, yang merepresentasikan suatu “aspek” dari sebuah dunia.</a:t>
            </a:r>
          </a:p>
          <a:p>
            <a:pPr marL="514350" indent="-514350" algn="just" eaLnBrk="1" hangingPunct="1">
              <a:buFont typeface="Wingdings" pitchFamily="2" charset="2"/>
              <a:buChar char="q"/>
            </a:pPr>
            <a:r>
              <a:rPr lang="en-US" sz="2200" smtClean="0"/>
              <a:t>Contohnya, dalam kasus melempar dadu :</a:t>
            </a:r>
          </a:p>
          <a:p>
            <a:pPr marL="914400" lvl="1" indent="-514350" algn="just" eaLnBrk="1" hangingPunct="1">
              <a:buFont typeface="Wingdings" pitchFamily="2" charset="2"/>
              <a:buChar char="§"/>
            </a:pPr>
            <a:r>
              <a:rPr lang="en-US" sz="2200" smtClean="0"/>
              <a:t>Bisa ada </a:t>
            </a:r>
            <a:r>
              <a:rPr lang="en-US" sz="2200" b="1" smtClean="0">
                <a:solidFill>
                  <a:srgbClr val="FF0000"/>
                </a:solidFill>
              </a:rPr>
              <a:t>random variable </a:t>
            </a:r>
            <a:r>
              <a:rPr lang="en-US" sz="2200" smtClean="0"/>
              <a:t>bernama </a:t>
            </a:r>
            <a:r>
              <a:rPr lang="en-US" sz="2200" i="1" smtClean="0"/>
              <a:t>hasil_lemparan</a:t>
            </a:r>
            <a:r>
              <a:rPr lang="en-US" sz="2200" smtClean="0"/>
              <a:t>.</a:t>
            </a:r>
          </a:p>
          <a:p>
            <a:pPr marL="514350" indent="-514350" algn="just" eaLnBrk="1" hangingPunct="1">
              <a:buFont typeface="Wingdings" pitchFamily="2" charset="2"/>
              <a:buChar char="q"/>
            </a:pPr>
            <a:r>
              <a:rPr lang="en-US" sz="2200" smtClean="0"/>
              <a:t>Secara formal, random variable adalah fungsi yang memetakan setiap sample point ke dalam ranah, mis. boolean, integer, real.</a:t>
            </a:r>
          </a:p>
          <a:p>
            <a:pPr marL="514350" indent="-514350" algn="just" eaLnBrk="1" hangingPunct="1">
              <a:buFont typeface="Wingdings" pitchFamily="2" charset="2"/>
              <a:buChar char="q"/>
            </a:pPr>
            <a:r>
              <a:rPr lang="en-US" sz="2200" smtClean="0"/>
              <a:t>Contohnya :</a:t>
            </a:r>
          </a:p>
          <a:p>
            <a:pPr marL="914400" lvl="1" indent="-514350" algn="just" eaLnBrk="1" hangingPunct="1">
              <a:buFont typeface="Wingdings" pitchFamily="2" charset="2"/>
              <a:buChar char="§"/>
            </a:pPr>
            <a:r>
              <a:rPr lang="en-US" sz="2200" i="1" smtClean="0"/>
              <a:t>hasil_lemparan</a:t>
            </a:r>
            <a:r>
              <a:rPr lang="en-US" sz="2200" smtClean="0"/>
              <a:t> adalah fungsi yang memetakan </a:t>
            </a:r>
            <a:r>
              <a:rPr lang="el-GR" sz="2200" smtClean="0"/>
              <a:t>ω</a:t>
            </a:r>
            <a:r>
              <a:rPr lang="el-GR" sz="2200" baseline="-25000" smtClean="0"/>
              <a:t>1</a:t>
            </a:r>
            <a:r>
              <a:rPr lang="el-GR" sz="2200" smtClean="0"/>
              <a:t> </a:t>
            </a:r>
            <a:r>
              <a:rPr lang="en-US" sz="2200" smtClean="0"/>
              <a:t>ke integer 1, </a:t>
            </a:r>
            <a:r>
              <a:rPr lang="el-GR" sz="2200" smtClean="0"/>
              <a:t>ω</a:t>
            </a:r>
            <a:r>
              <a:rPr lang="el-GR" sz="2200" baseline="-25000" smtClean="0"/>
              <a:t>2</a:t>
            </a:r>
            <a:r>
              <a:rPr lang="el-GR" sz="2200" smtClean="0"/>
              <a:t> </a:t>
            </a:r>
            <a:r>
              <a:rPr lang="en-US" sz="2200" smtClean="0"/>
              <a:t>keinteger 2, </a:t>
            </a:r>
            <a:r>
              <a:rPr lang="el-GR" sz="2200" smtClean="0"/>
              <a:t>ω</a:t>
            </a:r>
            <a:r>
              <a:rPr lang="el-GR" sz="2200" baseline="-25000" smtClean="0"/>
              <a:t>3</a:t>
            </a:r>
            <a:r>
              <a:rPr lang="el-GR" sz="2200" smtClean="0"/>
              <a:t> </a:t>
            </a:r>
            <a:r>
              <a:rPr lang="en-US" sz="2200" smtClean="0"/>
              <a:t>ke integer 3, dst.</a:t>
            </a:r>
          </a:p>
          <a:p>
            <a:pPr marL="514350" indent="-514350" algn="just" eaLnBrk="1" hangingPunct="1">
              <a:buFont typeface="Wingdings" pitchFamily="2" charset="2"/>
              <a:buChar char="q"/>
            </a:pPr>
            <a:r>
              <a:rPr lang="en-US" sz="2200" smtClean="0"/>
              <a:t>Sekarang semua proposition berupa pernyataan tentang satu atau lebih </a:t>
            </a:r>
            <a:r>
              <a:rPr lang="en-US" sz="2200" i="1" smtClean="0"/>
              <a:t>random variable</a:t>
            </a:r>
            <a:r>
              <a:rPr lang="en-US" sz="220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1644739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-26988"/>
            <a:ext cx="8229600" cy="1143001"/>
          </a:xfrm>
        </p:spPr>
        <p:txBody>
          <a:bodyPr/>
          <a:lstStyle/>
          <a:p>
            <a:pPr eaLnBrk="1" hangingPunct="1"/>
            <a:r>
              <a:rPr lang="en-US" smtClean="0">
                <a:solidFill>
                  <a:schemeClr val="bg1"/>
                </a:solidFill>
              </a:rPr>
              <a:t>Semantics &amp; Syntax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idx="1"/>
          </p:nvPr>
        </p:nvSpPr>
        <p:spPr>
          <a:xfrm>
            <a:off x="468313" y="1341438"/>
            <a:ext cx="8229600" cy="5183187"/>
          </a:xfrm>
        </p:spPr>
        <p:txBody>
          <a:bodyPr/>
          <a:lstStyle/>
          <a:p>
            <a:pPr marL="514350" indent="-514350" algn="just" eaLnBrk="1" hangingPunct="1">
              <a:buFont typeface="Wingdings" pitchFamily="2" charset="2"/>
              <a:buChar char="q"/>
              <a:defRPr/>
            </a:pPr>
            <a:r>
              <a:rPr lang="en-US" sz="2000" dirty="0" smtClean="0"/>
              <a:t>Domain </a:t>
            </a:r>
            <a:r>
              <a:rPr lang="en-US" sz="2000" dirty="0" err="1"/>
              <a:t>sebuah</a:t>
            </a:r>
            <a:r>
              <a:rPr lang="en-US" sz="2000" dirty="0"/>
              <a:t> random variable </a:t>
            </a:r>
            <a:r>
              <a:rPr lang="en-US" sz="2000" dirty="0" err="1"/>
              <a:t>bisa</a:t>
            </a:r>
            <a:r>
              <a:rPr lang="en-US" sz="2000" dirty="0"/>
              <a:t>:</a:t>
            </a:r>
          </a:p>
          <a:p>
            <a:pPr marL="914400" lvl="1" indent="-514350" algn="just" eaLnBrk="1" hangingPunct="1">
              <a:buFont typeface="Wingdings" pitchFamily="2" charset="2"/>
              <a:buChar char="§"/>
              <a:defRPr/>
            </a:pPr>
            <a:r>
              <a:rPr lang="en-US" sz="2000" b="1" dirty="0" err="1" smtClean="0">
                <a:solidFill>
                  <a:srgbClr val="FF0000"/>
                </a:solidFill>
              </a:rPr>
              <a:t>boolean</a:t>
            </a:r>
            <a:r>
              <a:rPr lang="en-US" sz="2000" dirty="0"/>
              <a:t>, </a:t>
            </a:r>
            <a:r>
              <a:rPr lang="en-US" sz="2000" dirty="0" err="1"/>
              <a:t>mis</a:t>
            </a:r>
            <a:r>
              <a:rPr lang="en-US" sz="2000" dirty="0"/>
              <a:t>: </a:t>
            </a:r>
            <a:r>
              <a:rPr lang="en-US" sz="2000" dirty="0" err="1"/>
              <a:t>Ganjil</a:t>
            </a:r>
            <a:r>
              <a:rPr lang="en-US" sz="2000" dirty="0"/>
              <a:t>(</a:t>
            </a:r>
            <a:r>
              <a:rPr lang="el-GR" sz="2000" dirty="0"/>
              <a:t>ω</a:t>
            </a:r>
            <a:r>
              <a:rPr lang="el-GR" sz="2000" baseline="-25000" dirty="0"/>
              <a:t>1</a:t>
            </a:r>
            <a:r>
              <a:rPr lang="el-GR" sz="2000" dirty="0"/>
              <a:t>) = </a:t>
            </a:r>
            <a:r>
              <a:rPr lang="en-US" sz="2000" dirty="0"/>
              <a:t>true</a:t>
            </a:r>
          </a:p>
          <a:p>
            <a:pPr marL="914400" lvl="1" indent="-514350" algn="just" eaLnBrk="1" hangingPunct="1">
              <a:buFont typeface="Wingdings" pitchFamily="2" charset="2"/>
              <a:buChar char="§"/>
              <a:defRPr/>
            </a:pPr>
            <a:r>
              <a:rPr lang="en-US" sz="2000" b="1" dirty="0" err="1">
                <a:solidFill>
                  <a:srgbClr val="FF0000"/>
                </a:solidFill>
              </a:rPr>
              <a:t>diskrit</a:t>
            </a:r>
            <a:r>
              <a:rPr lang="en-US" sz="2000" dirty="0"/>
              <a:t>, </a:t>
            </a:r>
            <a:r>
              <a:rPr lang="en-US" sz="2000" dirty="0" err="1"/>
              <a:t>mis</a:t>
            </a:r>
            <a:r>
              <a:rPr lang="en-US" sz="2000" dirty="0"/>
              <a:t>: Weather (</a:t>
            </a:r>
            <a:r>
              <a:rPr lang="el-GR" sz="2000" dirty="0"/>
              <a:t>ω) ∈ </a:t>
            </a:r>
            <a:r>
              <a:rPr lang="en-US" sz="2000" dirty="0" smtClean="0"/>
              <a:t>(sunny, </a:t>
            </a:r>
            <a:r>
              <a:rPr lang="en-US" sz="2000" dirty="0"/>
              <a:t>rain, </a:t>
            </a:r>
            <a:r>
              <a:rPr lang="en-US" sz="2000" dirty="0" smtClean="0"/>
              <a:t>cloudy, snow)</a:t>
            </a:r>
            <a:endParaRPr lang="en-US" sz="2000" dirty="0"/>
          </a:p>
          <a:p>
            <a:pPr marL="914400" lvl="1" indent="-514350" algn="just" eaLnBrk="1" hangingPunct="1">
              <a:buFont typeface="Wingdings" pitchFamily="2" charset="2"/>
              <a:buChar char="§"/>
              <a:defRPr/>
            </a:pPr>
            <a:r>
              <a:rPr lang="en-US" sz="2000" b="1" dirty="0" err="1">
                <a:solidFill>
                  <a:srgbClr val="FF0000"/>
                </a:solidFill>
              </a:rPr>
              <a:t>takhingga</a:t>
            </a:r>
            <a:r>
              <a:rPr lang="en-US" sz="2000" dirty="0"/>
              <a:t>, </a:t>
            </a:r>
            <a:r>
              <a:rPr lang="en-US" sz="2000" dirty="0" err="1"/>
              <a:t>mis</a:t>
            </a:r>
            <a:r>
              <a:rPr lang="en-US" sz="2000" dirty="0"/>
              <a:t>: integer (</a:t>
            </a:r>
            <a:r>
              <a:rPr lang="en-US" sz="2000" b="1" dirty="0" err="1">
                <a:solidFill>
                  <a:srgbClr val="FF0000"/>
                </a:solidFill>
              </a:rPr>
              <a:t>diskrit</a:t>
            </a:r>
            <a:r>
              <a:rPr lang="en-US" sz="2000" dirty="0"/>
              <a:t>), real (</a:t>
            </a:r>
            <a:r>
              <a:rPr lang="en-US" sz="2000" b="1" dirty="0" err="1">
                <a:solidFill>
                  <a:srgbClr val="FF0000"/>
                </a:solidFill>
              </a:rPr>
              <a:t>kontinyu</a:t>
            </a:r>
            <a:r>
              <a:rPr lang="en-US" sz="2000" dirty="0" smtClean="0"/>
              <a:t>)</a:t>
            </a:r>
            <a:endParaRPr lang="en-US" sz="2000" dirty="0"/>
          </a:p>
          <a:p>
            <a:pPr marL="514350" indent="-514350" algn="just" eaLnBrk="1" hangingPunct="1">
              <a:buFont typeface="Wingdings" pitchFamily="2" charset="2"/>
              <a:buChar char="q"/>
              <a:defRPr/>
            </a:pPr>
            <a:r>
              <a:rPr lang="en-US" sz="2000" dirty="0" err="1" smtClean="0"/>
              <a:t>Sebuah</a:t>
            </a:r>
            <a:r>
              <a:rPr lang="en-US" sz="2000" dirty="0" smtClean="0"/>
              <a:t> </a:t>
            </a:r>
            <a:r>
              <a:rPr lang="en-US" sz="2000" dirty="0"/>
              <a:t>probability model P </a:t>
            </a:r>
            <a:r>
              <a:rPr lang="en-US" sz="2000" dirty="0" err="1"/>
              <a:t>menghasilkan</a:t>
            </a:r>
            <a:r>
              <a:rPr lang="en-US" sz="2000" dirty="0"/>
              <a:t> probability </a:t>
            </a:r>
            <a:r>
              <a:rPr lang="en-US" sz="2000" dirty="0" smtClean="0"/>
              <a:t>distribution </a:t>
            </a:r>
            <a:r>
              <a:rPr lang="en-US" sz="2000" dirty="0" err="1" smtClean="0"/>
              <a:t>untuk</a:t>
            </a:r>
            <a:r>
              <a:rPr lang="en-US" sz="2000" dirty="0" smtClean="0"/>
              <a:t> </a:t>
            </a:r>
            <a:r>
              <a:rPr lang="en-US" sz="2000" dirty="0" err="1"/>
              <a:t>sembarang</a:t>
            </a:r>
            <a:r>
              <a:rPr lang="en-US" sz="2000" dirty="0"/>
              <a:t> random </a:t>
            </a:r>
            <a:r>
              <a:rPr lang="en-US" sz="2000" dirty="0" smtClean="0"/>
              <a:t>variable :</a:t>
            </a:r>
          </a:p>
          <a:p>
            <a:pPr marL="514350" indent="-514350" algn="just" eaLnBrk="1" hangingPunct="1">
              <a:buFont typeface="Wingdings" pitchFamily="2" charset="2"/>
              <a:buChar char="q"/>
              <a:defRPr/>
            </a:pPr>
            <a:r>
              <a:rPr lang="en-US" sz="2000" dirty="0" err="1" smtClean="0"/>
              <a:t>Contoh</a:t>
            </a:r>
            <a:r>
              <a:rPr lang="en-US" sz="2000" dirty="0" smtClean="0"/>
              <a:t> </a:t>
            </a:r>
            <a:r>
              <a:rPr lang="en-US" sz="2000" dirty="0" err="1"/>
              <a:t>dgn</a:t>
            </a:r>
            <a:r>
              <a:rPr lang="en-US" sz="2000" dirty="0"/>
              <a:t>. </a:t>
            </a:r>
            <a:r>
              <a:rPr lang="en-US" sz="2000" dirty="0" err="1"/>
              <a:t>dadu</a:t>
            </a:r>
            <a:r>
              <a:rPr lang="en-US" sz="2000" dirty="0" smtClean="0"/>
              <a:t>:</a:t>
            </a:r>
          </a:p>
          <a:p>
            <a:pPr marL="514350" indent="-514350" algn="just" eaLnBrk="1" hangingPunct="1">
              <a:buFont typeface="Wingdings" pitchFamily="2" charset="2"/>
              <a:buChar char="q"/>
              <a:defRPr/>
            </a:pPr>
            <a:endParaRPr lang="en-US" sz="2000" dirty="0" smtClean="0"/>
          </a:p>
          <a:p>
            <a:pPr marL="514350" indent="-514350" algn="just" eaLnBrk="1" hangingPunct="1">
              <a:buFont typeface="Wingdings" pitchFamily="2" charset="2"/>
              <a:buChar char="q"/>
              <a:defRPr/>
            </a:pPr>
            <a:r>
              <a:rPr lang="en-US" sz="2000" dirty="0" err="1" smtClean="0"/>
              <a:t>Contoh</a:t>
            </a:r>
            <a:r>
              <a:rPr lang="en-US" sz="2000" dirty="0" smtClean="0"/>
              <a:t> </a:t>
            </a:r>
            <a:r>
              <a:rPr lang="en-US" sz="2000" dirty="0" err="1"/>
              <a:t>dgn</a:t>
            </a:r>
            <a:r>
              <a:rPr lang="en-US" sz="2000" dirty="0"/>
              <a:t> </a:t>
            </a:r>
            <a:r>
              <a:rPr lang="en-US" sz="2000" dirty="0" err="1"/>
              <a:t>cuaca</a:t>
            </a:r>
            <a:r>
              <a:rPr lang="en-US" sz="2000" dirty="0" smtClean="0"/>
              <a:t>:</a:t>
            </a:r>
          </a:p>
          <a:p>
            <a:pPr marL="0" indent="0" algn="just" eaLnBrk="1" hangingPunct="1">
              <a:buFontTx/>
              <a:buNone/>
              <a:defRPr/>
            </a:pPr>
            <a:r>
              <a:rPr lang="en-US" sz="2000" dirty="0" smtClean="0"/>
              <a:t>	P(Weather </a:t>
            </a:r>
            <a:r>
              <a:rPr lang="en-US" sz="2000" dirty="0"/>
              <a:t>= sunny ) = 0.7</a:t>
            </a:r>
          </a:p>
          <a:p>
            <a:pPr marL="0" indent="0" algn="just" eaLnBrk="1" hangingPunct="1">
              <a:buFontTx/>
              <a:buNone/>
              <a:defRPr/>
            </a:pPr>
            <a:r>
              <a:rPr lang="en-US" sz="2000" dirty="0" smtClean="0"/>
              <a:t>	P(Weather </a:t>
            </a:r>
            <a:r>
              <a:rPr lang="en-US" sz="2000" dirty="0"/>
              <a:t>= rain) = 0.2</a:t>
            </a:r>
          </a:p>
          <a:p>
            <a:pPr marL="0" indent="0" algn="just" eaLnBrk="1" hangingPunct="1">
              <a:buFontTx/>
              <a:buNone/>
              <a:defRPr/>
            </a:pPr>
            <a:r>
              <a:rPr lang="en-US" sz="2000" dirty="0" smtClean="0"/>
              <a:t>	P(Weather </a:t>
            </a:r>
            <a:r>
              <a:rPr lang="en-US" sz="2000" dirty="0"/>
              <a:t>= cloudy ) = 0.08</a:t>
            </a:r>
          </a:p>
          <a:p>
            <a:pPr marL="0" indent="0" algn="just" eaLnBrk="1" hangingPunct="1">
              <a:buFontTx/>
              <a:buNone/>
              <a:defRPr/>
            </a:pPr>
            <a:r>
              <a:rPr lang="en-US" sz="2000" dirty="0" smtClean="0"/>
              <a:t>	P(Weather </a:t>
            </a:r>
            <a:r>
              <a:rPr lang="en-US" sz="2000" dirty="0"/>
              <a:t>= snow ) = 0.02</a:t>
            </a:r>
          </a:p>
          <a:p>
            <a:pPr marL="0" indent="0" algn="just" eaLnBrk="1" hangingPunct="1">
              <a:buFontTx/>
              <a:buNone/>
              <a:defRPr/>
            </a:pPr>
            <a:r>
              <a:rPr lang="en-US" sz="2000" dirty="0" smtClean="0"/>
              <a:t>	</a:t>
            </a:r>
            <a:r>
              <a:rPr lang="en-US" sz="2000" dirty="0" err="1" smtClean="0"/>
              <a:t>atau</a:t>
            </a:r>
            <a:r>
              <a:rPr lang="en-US" sz="2000" dirty="0" smtClean="0"/>
              <a:t> </a:t>
            </a:r>
            <a:r>
              <a:rPr lang="en-US" sz="2000" dirty="0" err="1"/>
              <a:t>disingkat</a:t>
            </a:r>
            <a:r>
              <a:rPr lang="en-US" sz="2000" dirty="0"/>
              <a:t> P(Weather ) = </a:t>
            </a:r>
            <a:r>
              <a:rPr lang="en-US" sz="2000" dirty="0" smtClean="0"/>
              <a:t>(0.7</a:t>
            </a:r>
            <a:r>
              <a:rPr lang="en-US" sz="2000" dirty="0"/>
              <a:t>, 0.2, 0.08, </a:t>
            </a:r>
            <a:r>
              <a:rPr lang="en-US" sz="2000" dirty="0" smtClean="0"/>
              <a:t>0.02)</a:t>
            </a:r>
            <a:endParaRPr lang="en-US" sz="2000" dirty="0"/>
          </a:p>
        </p:txBody>
      </p:sp>
      <p:graphicFrame>
        <p:nvGraphicFramePr>
          <p:cNvPr id="19460" name="Object 1"/>
          <p:cNvGraphicFramePr>
            <a:graphicFrameLocks noChangeAspect="1"/>
          </p:cNvGraphicFramePr>
          <p:nvPr/>
        </p:nvGraphicFramePr>
        <p:xfrm>
          <a:off x="5219700" y="3141663"/>
          <a:ext cx="3363913" cy="527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56" name="Equation" r:id="rId4" imgW="1689100" imgH="279400" progId="Equation.3">
                  <p:embed/>
                </p:oleObj>
              </mc:Choice>
              <mc:Fallback>
                <p:oleObj name="Equation" r:id="rId4" imgW="1689100" imgH="279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19700" y="3141663"/>
                        <a:ext cx="3363913" cy="527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461" name="Object 2"/>
          <p:cNvGraphicFramePr>
            <a:graphicFrameLocks noChangeAspect="1"/>
          </p:cNvGraphicFramePr>
          <p:nvPr/>
        </p:nvGraphicFramePr>
        <p:xfrm>
          <a:off x="3203575" y="3694113"/>
          <a:ext cx="3384550" cy="671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57" name="Equation" r:id="rId6" imgW="1981200" imgH="393700" progId="Equation.3">
                  <p:embed/>
                </p:oleObj>
              </mc:Choice>
              <mc:Fallback>
                <p:oleObj name="Equation" r:id="rId6" imgW="1981200" imgH="3937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3575" y="3694113"/>
                        <a:ext cx="3384550" cy="6715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7936800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275" y="2903538"/>
            <a:ext cx="7224713" cy="3267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483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-26988"/>
            <a:ext cx="8229600" cy="1143001"/>
          </a:xfrm>
        </p:spPr>
        <p:txBody>
          <a:bodyPr/>
          <a:lstStyle/>
          <a:p>
            <a:pPr eaLnBrk="1" hangingPunct="1"/>
            <a:r>
              <a:rPr lang="en-US" smtClean="0">
                <a:solidFill>
                  <a:schemeClr val="bg1"/>
                </a:solidFill>
              </a:rPr>
              <a:t>Semantics &amp; Syntax</a:t>
            </a:r>
          </a:p>
        </p:txBody>
      </p:sp>
      <p:sp>
        <p:nvSpPr>
          <p:cNvPr id="20484" name="Rectangle 3"/>
          <p:cNvSpPr>
            <a:spLocks noGrp="1" noChangeArrowheads="1"/>
          </p:cNvSpPr>
          <p:nvPr>
            <p:ph idx="1"/>
          </p:nvPr>
        </p:nvSpPr>
        <p:spPr>
          <a:xfrm>
            <a:off x="468313" y="1341438"/>
            <a:ext cx="8229600" cy="5183187"/>
          </a:xfrm>
        </p:spPr>
        <p:txBody>
          <a:bodyPr/>
          <a:lstStyle/>
          <a:p>
            <a:pPr marL="514350" indent="-514350" algn="just" eaLnBrk="1" hangingPunct="1">
              <a:buFont typeface="Wingdings" pitchFamily="2" charset="2"/>
              <a:buChar char="q"/>
            </a:pPr>
            <a:r>
              <a:rPr lang="en-US" sz="2000" smtClean="0"/>
              <a:t>Contoh distribution untuk variable real &amp; kontinyu yang banyak ditemui dalam dunia nyata adalah fungsi </a:t>
            </a:r>
            <a:r>
              <a:rPr lang="en-US" sz="2000" b="1" smtClean="0">
                <a:solidFill>
                  <a:srgbClr val="FF0000"/>
                </a:solidFill>
              </a:rPr>
              <a:t>Gaussian</a:t>
            </a:r>
            <a:r>
              <a:rPr lang="en-US" sz="2000" smtClean="0"/>
              <a:t>:</a:t>
            </a:r>
          </a:p>
          <a:p>
            <a:pPr marL="514350" indent="-514350" algn="just" eaLnBrk="1" hangingPunct="1">
              <a:buFont typeface="Wingdings" pitchFamily="2" charset="2"/>
              <a:buChar char="q"/>
            </a:pPr>
            <a:endParaRPr lang="en-US" sz="2000" smtClean="0"/>
          </a:p>
        </p:txBody>
      </p:sp>
      <p:graphicFrame>
        <p:nvGraphicFramePr>
          <p:cNvPr id="20485" name="Object 1"/>
          <p:cNvGraphicFramePr>
            <a:graphicFrameLocks noChangeAspect="1"/>
          </p:cNvGraphicFramePr>
          <p:nvPr/>
        </p:nvGraphicFramePr>
        <p:xfrm>
          <a:off x="989013" y="2022475"/>
          <a:ext cx="2578100" cy="911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39" name="Equation" r:id="rId5" imgW="1295400" imgH="482600" progId="Equation.3">
                  <p:embed/>
                </p:oleObj>
              </mc:Choice>
              <mc:Fallback>
                <p:oleObj name="Equation" r:id="rId5" imgW="1295400" imgH="482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89013" y="2022475"/>
                        <a:ext cx="2578100" cy="911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/>
          <p:cNvSpPr/>
          <p:nvPr/>
        </p:nvSpPr>
        <p:spPr>
          <a:xfrm>
            <a:off x="3689350" y="5797550"/>
            <a:ext cx="682625" cy="4095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376738" y="5794375"/>
            <a:ext cx="684212" cy="4095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4368800" y="5746750"/>
            <a:ext cx="684213" cy="4095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l-GR" sz="2400" dirty="0">
                <a:solidFill>
                  <a:srgbClr val="FF0000"/>
                </a:solidFill>
              </a:rPr>
              <a:t>σ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745413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-26988"/>
            <a:ext cx="8229600" cy="1143001"/>
          </a:xfrm>
        </p:spPr>
        <p:txBody>
          <a:bodyPr/>
          <a:lstStyle/>
          <a:p>
            <a:pPr eaLnBrk="1" hangingPunct="1"/>
            <a:r>
              <a:rPr lang="en-US" smtClean="0">
                <a:solidFill>
                  <a:schemeClr val="bg1"/>
                </a:solidFill>
              </a:rPr>
              <a:t>Semantics &amp; Syntax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idx="1"/>
          </p:nvPr>
        </p:nvSpPr>
        <p:spPr>
          <a:xfrm>
            <a:off x="468313" y="1341438"/>
            <a:ext cx="8229600" cy="5183187"/>
          </a:xfrm>
        </p:spPr>
        <p:txBody>
          <a:bodyPr/>
          <a:lstStyle/>
          <a:p>
            <a:pPr marL="514350" indent="-514350" algn="just" eaLnBrk="1" hangingPunct="1">
              <a:buFont typeface="Wingdings" pitchFamily="2" charset="2"/>
              <a:buChar char="q"/>
              <a:defRPr/>
            </a:pPr>
            <a:r>
              <a:rPr lang="en-US" sz="2000" dirty="0" err="1" smtClean="0"/>
              <a:t>Dalam</a:t>
            </a:r>
            <a:r>
              <a:rPr lang="en-US" sz="2000" dirty="0" smtClean="0"/>
              <a:t> </a:t>
            </a:r>
            <a:r>
              <a:rPr lang="en-US" sz="2000" dirty="0"/>
              <a:t>AI, </a:t>
            </a:r>
            <a:r>
              <a:rPr lang="en-US" sz="2000" dirty="0" err="1"/>
              <a:t>seringkali</a:t>
            </a:r>
            <a:r>
              <a:rPr lang="en-US" sz="2000" dirty="0"/>
              <a:t> sample point </a:t>
            </a:r>
            <a:r>
              <a:rPr lang="en-US" sz="2000" dirty="0" err="1"/>
              <a:t>didefinisikan</a:t>
            </a:r>
            <a:r>
              <a:rPr lang="en-US" sz="2000" dirty="0"/>
              <a:t> </a:t>
            </a:r>
            <a:r>
              <a:rPr lang="en-US" sz="2000" dirty="0" err="1" smtClean="0"/>
              <a:t>oleh</a:t>
            </a:r>
            <a:r>
              <a:rPr lang="en-US" sz="2000" dirty="0" smtClean="0"/>
              <a:t> </a:t>
            </a:r>
            <a:r>
              <a:rPr lang="en-US" sz="2000" dirty="0" err="1" smtClean="0"/>
              <a:t>nilai</a:t>
            </a:r>
            <a:r>
              <a:rPr lang="en-US" sz="2000" dirty="0" smtClean="0"/>
              <a:t> </a:t>
            </a:r>
            <a:r>
              <a:rPr lang="en-US" sz="2000" dirty="0" err="1"/>
              <a:t>sekumpulan</a:t>
            </a:r>
            <a:r>
              <a:rPr lang="en-US" sz="2000" dirty="0"/>
              <a:t> random variable.</a:t>
            </a:r>
          </a:p>
          <a:p>
            <a:pPr marL="514350" indent="-514350" algn="just" eaLnBrk="1" hangingPunct="1">
              <a:buFont typeface="Wingdings" pitchFamily="2" charset="2"/>
              <a:buChar char="q"/>
              <a:defRPr/>
            </a:pPr>
            <a:r>
              <a:rPr lang="en-US" sz="2000" dirty="0" err="1"/>
              <a:t>Jadi</a:t>
            </a:r>
            <a:r>
              <a:rPr lang="en-US" sz="2000" dirty="0"/>
              <a:t>, sample space </a:t>
            </a:r>
            <a:r>
              <a:rPr lang="en-US" sz="2000" dirty="0" err="1"/>
              <a:t>berisi</a:t>
            </a:r>
            <a:r>
              <a:rPr lang="en-US" sz="2000" dirty="0"/>
              <a:t> </a:t>
            </a:r>
            <a:r>
              <a:rPr lang="en-US" sz="2000" dirty="0" err="1"/>
              <a:t>semua</a:t>
            </a:r>
            <a:r>
              <a:rPr lang="en-US" sz="2000" dirty="0"/>
              <a:t> </a:t>
            </a:r>
            <a:r>
              <a:rPr lang="en-US" sz="2000" dirty="0" err="1" smtClean="0"/>
              <a:t>kemungkinan</a:t>
            </a:r>
            <a:r>
              <a:rPr lang="en-US" sz="2000" dirty="0" smtClean="0"/>
              <a:t> </a:t>
            </a:r>
            <a:r>
              <a:rPr lang="en-US" sz="2000" dirty="0" err="1" smtClean="0"/>
              <a:t>kombinasi</a:t>
            </a:r>
            <a:r>
              <a:rPr lang="en-US" sz="2000" dirty="0" smtClean="0"/>
              <a:t> </a:t>
            </a:r>
            <a:r>
              <a:rPr lang="en-US" sz="2000" dirty="0" err="1"/>
              <a:t>nilai</a:t>
            </a:r>
            <a:r>
              <a:rPr lang="en-US" sz="2000" dirty="0"/>
              <a:t> </a:t>
            </a:r>
            <a:r>
              <a:rPr lang="en-US" sz="2000" dirty="0" err="1"/>
              <a:t>semua</a:t>
            </a:r>
            <a:r>
              <a:rPr lang="en-US" sz="2000" dirty="0"/>
              <a:t> variable.</a:t>
            </a:r>
          </a:p>
          <a:p>
            <a:pPr marL="514350" indent="-514350" algn="just" eaLnBrk="1" hangingPunct="1">
              <a:buFont typeface="Wingdings" pitchFamily="2" charset="2"/>
              <a:buChar char="q"/>
              <a:defRPr/>
            </a:pPr>
            <a:r>
              <a:rPr lang="en-US" sz="2000" b="1" dirty="0">
                <a:solidFill>
                  <a:srgbClr val="FF0000"/>
                </a:solidFill>
              </a:rPr>
              <a:t>Joint probability distribution</a:t>
            </a:r>
            <a:r>
              <a:rPr lang="en-US" sz="2000" dirty="0"/>
              <a:t> </a:t>
            </a:r>
            <a:r>
              <a:rPr lang="en-US" sz="2000" dirty="0" err="1"/>
              <a:t>dari</a:t>
            </a:r>
            <a:r>
              <a:rPr lang="en-US" sz="2000" dirty="0"/>
              <a:t> </a:t>
            </a:r>
            <a:r>
              <a:rPr lang="en-US" sz="2000" dirty="0" err="1"/>
              <a:t>sehimpunan</a:t>
            </a:r>
            <a:r>
              <a:rPr lang="en-US" sz="2000" dirty="0"/>
              <a:t> </a:t>
            </a:r>
            <a:r>
              <a:rPr lang="en-US" sz="2000" dirty="0" smtClean="0"/>
              <a:t>random variable </a:t>
            </a:r>
            <a:r>
              <a:rPr lang="en-US" sz="2000" dirty="0" err="1"/>
              <a:t>memberikan</a:t>
            </a:r>
            <a:r>
              <a:rPr lang="en-US" sz="2000" dirty="0"/>
              <a:t> </a:t>
            </a:r>
            <a:r>
              <a:rPr lang="en-US" sz="2000" dirty="0" err="1"/>
              <a:t>nilai</a:t>
            </a:r>
            <a:r>
              <a:rPr lang="en-US" sz="2000" dirty="0"/>
              <a:t> probability </a:t>
            </a:r>
            <a:r>
              <a:rPr lang="en-US" sz="2000" dirty="0" err="1"/>
              <a:t>untuk</a:t>
            </a:r>
            <a:r>
              <a:rPr lang="en-US" sz="2000" dirty="0"/>
              <a:t> </a:t>
            </a:r>
            <a:r>
              <a:rPr lang="en-US" sz="2000" dirty="0" err="1" smtClean="0"/>
              <a:t>setiap</a:t>
            </a:r>
            <a:r>
              <a:rPr lang="en-US" sz="2000" dirty="0" smtClean="0"/>
              <a:t> sample </a:t>
            </a:r>
            <a:r>
              <a:rPr lang="en-US" sz="2000" dirty="0"/>
              <a:t>point </a:t>
            </a:r>
            <a:r>
              <a:rPr lang="en-US" sz="2000" dirty="0" err="1"/>
              <a:t>tersebut</a:t>
            </a:r>
            <a:r>
              <a:rPr lang="en-US" sz="2000" dirty="0"/>
              <a:t>.</a:t>
            </a:r>
          </a:p>
          <a:p>
            <a:pPr marL="514350" indent="-514350" algn="just" eaLnBrk="1" hangingPunct="1">
              <a:buFont typeface="Wingdings" pitchFamily="2" charset="2"/>
              <a:buChar char="q"/>
              <a:defRPr/>
            </a:pPr>
            <a:r>
              <a:rPr lang="sv-SE" sz="2000" dirty="0"/>
              <a:t>Andaikan kita tertarik mengamati hubungan </a:t>
            </a:r>
            <a:r>
              <a:rPr lang="sv-SE" sz="2000" b="1" dirty="0"/>
              <a:t>cuaca</a:t>
            </a:r>
            <a:r>
              <a:rPr lang="sv-SE" sz="2000" dirty="0"/>
              <a:t> </a:t>
            </a:r>
            <a:r>
              <a:rPr lang="sv-SE" sz="2000" dirty="0" smtClean="0"/>
              <a:t>dengan </a:t>
            </a:r>
            <a:r>
              <a:rPr lang="sv-SE" sz="2000" b="1" dirty="0" smtClean="0"/>
              <a:t>sakit </a:t>
            </a:r>
            <a:r>
              <a:rPr lang="sv-SE" sz="2000" b="1" dirty="0"/>
              <a:t>gigi</a:t>
            </a:r>
            <a:r>
              <a:rPr lang="sv-SE" sz="2000" dirty="0" smtClean="0"/>
              <a:t>, berikut </a:t>
            </a:r>
            <a:r>
              <a:rPr lang="sv-SE" sz="2000" b="1" dirty="0">
                <a:solidFill>
                  <a:srgbClr val="FF0000"/>
                </a:solidFill>
              </a:rPr>
              <a:t>contoh joint probability distribution</a:t>
            </a:r>
            <a:r>
              <a:rPr lang="sv-SE" sz="2000" dirty="0"/>
              <a:t>-nya:</a:t>
            </a:r>
            <a:endParaRPr lang="en-US" sz="2000" dirty="0" smtClean="0"/>
          </a:p>
          <a:p>
            <a:pPr marL="0" indent="0" algn="just" eaLnBrk="1" hangingPunct="1">
              <a:buFontTx/>
              <a:buNone/>
              <a:defRPr/>
            </a:pPr>
            <a:r>
              <a:rPr lang="en-US" sz="2000" dirty="0"/>
              <a:t>	Weather </a:t>
            </a:r>
            <a:r>
              <a:rPr lang="en-US" sz="2000" dirty="0" smtClean="0"/>
              <a:t>    	=               sunny     rain       cloudy      snow</a:t>
            </a:r>
            <a:endParaRPr lang="en-US" sz="2000" dirty="0"/>
          </a:p>
          <a:p>
            <a:pPr marL="0" indent="0" algn="just" eaLnBrk="1" hangingPunct="1">
              <a:buFontTx/>
              <a:buNone/>
              <a:defRPr/>
            </a:pPr>
            <a:r>
              <a:rPr lang="en-US" sz="2000" dirty="0" smtClean="0"/>
              <a:t>	Toothache 	= true        0.144     0.02      0.016        0.02</a:t>
            </a:r>
            <a:endParaRPr lang="en-US" sz="2000" dirty="0"/>
          </a:p>
          <a:p>
            <a:pPr marL="0" indent="0" algn="just" eaLnBrk="1" hangingPunct="1">
              <a:buFontTx/>
              <a:buNone/>
              <a:defRPr/>
            </a:pPr>
            <a:r>
              <a:rPr lang="en-US" sz="2000" dirty="0" smtClean="0"/>
              <a:t>	Toothache 	= </a:t>
            </a:r>
            <a:r>
              <a:rPr lang="en-US" sz="2000" dirty="0"/>
              <a:t>false </a:t>
            </a:r>
            <a:r>
              <a:rPr lang="en-US" sz="2000" dirty="0" smtClean="0"/>
              <a:t>      0.576     0.08      0.064        0.08</a:t>
            </a:r>
            <a:endParaRPr lang="en-US" sz="2000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1331913" y="4403725"/>
            <a:ext cx="6985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1331913" y="5157788"/>
            <a:ext cx="6985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331913" y="4076700"/>
            <a:ext cx="6985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510221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-26988"/>
            <a:ext cx="8229600" cy="1143001"/>
          </a:xfrm>
        </p:spPr>
        <p:txBody>
          <a:bodyPr/>
          <a:lstStyle/>
          <a:p>
            <a:pPr eaLnBrk="1" hangingPunct="1"/>
            <a:r>
              <a:rPr lang="en-US" smtClean="0">
                <a:solidFill>
                  <a:schemeClr val="bg1"/>
                </a:solidFill>
              </a:rPr>
              <a:t>Semantics &amp; Syntax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idx="1"/>
          </p:nvPr>
        </p:nvSpPr>
        <p:spPr>
          <a:xfrm>
            <a:off x="468313" y="1341438"/>
            <a:ext cx="8229600" cy="5183187"/>
          </a:xfrm>
        </p:spPr>
        <p:txBody>
          <a:bodyPr/>
          <a:lstStyle/>
          <a:p>
            <a:pPr marL="514350" indent="-514350" algn="just" eaLnBrk="1" hangingPunct="1">
              <a:buFont typeface="Wingdings" pitchFamily="2" charset="2"/>
              <a:buChar char="q"/>
            </a:pPr>
            <a:r>
              <a:rPr lang="en-US" sz="2000" smtClean="0"/>
              <a:t>Sebuah </a:t>
            </a:r>
            <a:r>
              <a:rPr lang="en-US" sz="2000" b="1" smtClean="0">
                <a:solidFill>
                  <a:srgbClr val="FF0000"/>
                </a:solidFill>
              </a:rPr>
              <a:t>proposition</a:t>
            </a:r>
            <a:r>
              <a:rPr lang="en-US" sz="2000" smtClean="0">
                <a:solidFill>
                  <a:srgbClr val="FF0000"/>
                </a:solidFill>
              </a:rPr>
              <a:t> </a:t>
            </a:r>
            <a:r>
              <a:rPr lang="en-US" sz="2000" smtClean="0"/>
              <a:t>adalah pernyataan tentang nilai dari satu atau lebih random variable.</a:t>
            </a:r>
          </a:p>
          <a:p>
            <a:pPr marL="514350" indent="-514350" algn="just" eaLnBrk="1" hangingPunct="1">
              <a:buFont typeface="Wingdings" pitchFamily="2" charset="2"/>
              <a:buChar char="q"/>
            </a:pPr>
            <a:r>
              <a:rPr lang="en-US" sz="2000" smtClean="0"/>
              <a:t>Bayangkan proposition sebagai event (himpunan sample point) di mana ia bernilai true.</a:t>
            </a:r>
          </a:p>
          <a:p>
            <a:pPr marL="514350" indent="-514350" algn="just" eaLnBrk="1" hangingPunct="1">
              <a:buFont typeface="Wingdings" pitchFamily="2" charset="2"/>
              <a:buChar char="q"/>
            </a:pPr>
            <a:r>
              <a:rPr lang="en-US" sz="2000" smtClean="0"/>
              <a:t>Untuk 2 buah random variable boolean A dan B :</a:t>
            </a:r>
          </a:p>
          <a:p>
            <a:pPr marL="914400" lvl="1" indent="-514350" algn="just" eaLnBrk="1" hangingPunct="1">
              <a:buFont typeface="Wingdings" pitchFamily="2" charset="2"/>
              <a:buChar char="§"/>
            </a:pPr>
            <a:r>
              <a:rPr lang="sv-SE" sz="2000" smtClean="0"/>
              <a:t>Event a = himpunan sample point di mana A(</a:t>
            </a:r>
            <a:r>
              <a:rPr lang="el-GR" sz="2000" smtClean="0"/>
              <a:t>ω) = </a:t>
            </a:r>
            <a:r>
              <a:rPr lang="sv-SE" sz="2000" smtClean="0"/>
              <a:t>true</a:t>
            </a:r>
          </a:p>
          <a:p>
            <a:pPr marL="914400" lvl="1" indent="-514350" algn="just" eaLnBrk="1" hangingPunct="1">
              <a:buFont typeface="Wingdings" pitchFamily="2" charset="2"/>
              <a:buChar char="§"/>
            </a:pPr>
            <a:r>
              <a:rPr lang="sv-SE" sz="2000" smtClean="0"/>
              <a:t>Event ¬a = himpunan sample point di mana A(</a:t>
            </a:r>
            <a:r>
              <a:rPr lang="el-GR" sz="2000" smtClean="0"/>
              <a:t>ω) = </a:t>
            </a:r>
            <a:r>
              <a:rPr lang="sv-SE" sz="2000" smtClean="0"/>
              <a:t>false</a:t>
            </a:r>
          </a:p>
          <a:p>
            <a:pPr marL="914400" lvl="1" indent="-514350" algn="just" eaLnBrk="1" hangingPunct="1">
              <a:buFont typeface="Wingdings" pitchFamily="2" charset="2"/>
              <a:buChar char="§"/>
            </a:pPr>
            <a:r>
              <a:rPr lang="sv-SE" sz="2000" smtClean="0"/>
              <a:t>Event a ∧ b = himpunan sample point di mana A(</a:t>
            </a:r>
            <a:r>
              <a:rPr lang="el-GR" sz="2000" smtClean="0"/>
              <a:t>ω) </a:t>
            </a:r>
            <a:r>
              <a:rPr lang="sv-SE" sz="2000" smtClean="0"/>
              <a:t>dan B(</a:t>
            </a:r>
            <a:r>
              <a:rPr lang="el-GR" sz="2000" smtClean="0"/>
              <a:t>ω) = </a:t>
            </a:r>
            <a:r>
              <a:rPr lang="sv-SE" sz="2000" smtClean="0"/>
              <a:t>true</a:t>
            </a:r>
          </a:p>
          <a:p>
            <a:pPr marL="914400" lvl="1" indent="-514350" algn="just" eaLnBrk="1" hangingPunct="1">
              <a:buFont typeface="Wingdings" pitchFamily="2" charset="2"/>
              <a:buChar char="§"/>
            </a:pPr>
            <a:r>
              <a:rPr lang="sv-SE" sz="2000" smtClean="0"/>
              <a:t>Event a ∨ b = himpunan sample point di mana A(</a:t>
            </a:r>
            <a:r>
              <a:rPr lang="el-GR" sz="2000" smtClean="0"/>
              <a:t>ω) </a:t>
            </a:r>
            <a:r>
              <a:rPr lang="sv-SE" sz="2000" smtClean="0"/>
              <a:t>atau B(</a:t>
            </a:r>
            <a:r>
              <a:rPr lang="el-GR" sz="2000" smtClean="0"/>
              <a:t>ω) = </a:t>
            </a:r>
            <a:r>
              <a:rPr lang="sv-SE" sz="2000" smtClean="0"/>
              <a:t>true</a:t>
            </a:r>
            <a:endParaRPr lang="en-US" sz="2000" smtClean="0"/>
          </a:p>
        </p:txBody>
      </p:sp>
    </p:spTree>
    <p:extLst>
      <p:ext uri="{BB962C8B-B14F-4D97-AF65-F5344CB8AC3E}">
        <p14:creationId xmlns:p14="http://schemas.microsoft.com/office/powerpoint/2010/main" val="214299905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-26988"/>
            <a:ext cx="8229600" cy="1143001"/>
          </a:xfrm>
        </p:spPr>
        <p:txBody>
          <a:bodyPr/>
          <a:lstStyle/>
          <a:p>
            <a:pPr eaLnBrk="1" hangingPunct="1"/>
            <a:r>
              <a:rPr lang="en-US" smtClean="0">
                <a:solidFill>
                  <a:schemeClr val="bg1"/>
                </a:solidFill>
              </a:rPr>
              <a:t>Semantics &amp; Syntax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idx="1"/>
          </p:nvPr>
        </p:nvSpPr>
        <p:spPr>
          <a:xfrm>
            <a:off x="468313" y="1341438"/>
            <a:ext cx="8229600" cy="5183187"/>
          </a:xfrm>
        </p:spPr>
        <p:txBody>
          <a:bodyPr/>
          <a:lstStyle/>
          <a:p>
            <a:pPr marL="514350" indent="-514350" algn="just" eaLnBrk="1" hangingPunct="1">
              <a:buFont typeface="Wingdings" pitchFamily="2" charset="2"/>
              <a:buChar char="q"/>
            </a:pPr>
            <a:r>
              <a:rPr lang="en-US" sz="2000" smtClean="0"/>
              <a:t>Contoh yang memilukan, bayangkan masalah dokter gigi, di mana ada 3 random variable:</a:t>
            </a:r>
          </a:p>
          <a:p>
            <a:pPr marL="914400" lvl="1" indent="-514350" algn="just" eaLnBrk="1" hangingPunct="1">
              <a:buFont typeface="Wingdings" pitchFamily="2" charset="2"/>
              <a:buChar char="§"/>
            </a:pPr>
            <a:r>
              <a:rPr lang="sv-SE" sz="2000" b="1" smtClean="0">
                <a:solidFill>
                  <a:srgbClr val="FF0000"/>
                </a:solidFill>
              </a:rPr>
              <a:t>Cavity</a:t>
            </a:r>
            <a:r>
              <a:rPr lang="sv-SE" sz="2000" smtClean="0"/>
              <a:t>: apakah pasien memiliki gigi berlubang atau tidak?</a:t>
            </a:r>
          </a:p>
          <a:p>
            <a:pPr marL="914400" lvl="1" indent="-514350" algn="just" eaLnBrk="1" hangingPunct="1">
              <a:buFont typeface="Wingdings" pitchFamily="2" charset="2"/>
              <a:buChar char="§"/>
            </a:pPr>
            <a:r>
              <a:rPr lang="sv-SE" sz="2000" b="1" smtClean="0">
                <a:solidFill>
                  <a:srgbClr val="FF0000"/>
                </a:solidFill>
              </a:rPr>
              <a:t>Toothache</a:t>
            </a:r>
            <a:r>
              <a:rPr lang="sv-SE" sz="2000" smtClean="0"/>
              <a:t>: apakah pasien merasa sakit gigi atau tidak?</a:t>
            </a:r>
          </a:p>
          <a:p>
            <a:pPr marL="914400" lvl="1" indent="-514350" algn="just" eaLnBrk="1" hangingPunct="1">
              <a:buFont typeface="Wingdings" pitchFamily="2" charset="2"/>
              <a:buChar char="§"/>
            </a:pPr>
            <a:r>
              <a:rPr lang="sv-SE" sz="2000" b="1" smtClean="0">
                <a:solidFill>
                  <a:srgbClr val="FF0000"/>
                </a:solidFill>
              </a:rPr>
              <a:t>Catch</a:t>
            </a:r>
            <a:r>
              <a:rPr lang="sv-SE" sz="2000" smtClean="0"/>
              <a:t>: apakah pisau dokter nyangkut di gigi pasien atau tidak?</a:t>
            </a:r>
            <a:endParaRPr lang="en-US" sz="2000" smtClean="0"/>
          </a:p>
          <a:p>
            <a:pPr marL="514350" indent="-514350" algn="just" eaLnBrk="1" hangingPunct="1">
              <a:buFont typeface="Wingdings" pitchFamily="2" charset="2"/>
              <a:buChar char="q"/>
            </a:pPr>
            <a:r>
              <a:rPr lang="en-US" sz="2000" smtClean="0"/>
              <a:t>Joint probability distribution sbb.:</a:t>
            </a:r>
          </a:p>
          <a:p>
            <a:pPr marL="514350" indent="-514350" algn="just" eaLnBrk="1" hangingPunct="1">
              <a:buFont typeface="Wingdings" pitchFamily="2" charset="2"/>
              <a:buChar char="q"/>
            </a:pPr>
            <a:endParaRPr lang="en-US" sz="2000" smtClean="0"/>
          </a:p>
          <a:p>
            <a:pPr marL="514350" indent="-514350" algn="just" eaLnBrk="1" hangingPunct="1">
              <a:buFont typeface="Wingdings" pitchFamily="2" charset="2"/>
              <a:buChar char="q"/>
            </a:pPr>
            <a:endParaRPr lang="en-US" sz="2000" smtClean="0"/>
          </a:p>
          <a:p>
            <a:pPr marL="514350" indent="-514350" algn="just" eaLnBrk="1" hangingPunct="1">
              <a:buFont typeface="Wingdings" pitchFamily="2" charset="2"/>
              <a:buChar char="q"/>
            </a:pPr>
            <a:endParaRPr lang="en-US" sz="2000" smtClean="0"/>
          </a:p>
          <a:p>
            <a:pPr marL="514350" indent="-514350" algn="just" eaLnBrk="1" hangingPunct="1">
              <a:buFont typeface="Wingdings" pitchFamily="2" charset="2"/>
              <a:buChar char="q"/>
            </a:pPr>
            <a:endParaRPr lang="en-US" sz="2000" smtClean="0"/>
          </a:p>
          <a:p>
            <a:pPr marL="514350" indent="-514350" algn="just" eaLnBrk="1" hangingPunct="1">
              <a:buFont typeface="Wingdings" pitchFamily="2" charset="2"/>
              <a:buChar char="q"/>
            </a:pPr>
            <a:r>
              <a:rPr lang="en-US" sz="2000" smtClean="0"/>
              <a:t>Prior vs. posterior probability</a:t>
            </a:r>
          </a:p>
          <a:p>
            <a:pPr marL="914400" lvl="1" indent="-514350" algn="just" eaLnBrk="1" hangingPunct="1">
              <a:buFont typeface="Wingdings" pitchFamily="2" charset="2"/>
              <a:buChar char="§"/>
            </a:pPr>
            <a:r>
              <a:rPr lang="sv-SE" sz="2000" b="1" smtClean="0">
                <a:solidFill>
                  <a:srgbClr val="FF0000"/>
                </a:solidFill>
              </a:rPr>
              <a:t>Prior</a:t>
            </a:r>
            <a:r>
              <a:rPr lang="sv-SE" sz="2000" smtClean="0"/>
              <a:t>: </a:t>
            </a:r>
            <a:r>
              <a:rPr lang="it-IT" sz="2000" smtClean="0"/>
              <a:t>Nilai probability tanpa informasi spesifik (unconditional).</a:t>
            </a:r>
          </a:p>
          <a:p>
            <a:pPr marL="914400" lvl="1" indent="-514350" algn="just" eaLnBrk="1" hangingPunct="1">
              <a:buFont typeface="Wingdings" pitchFamily="2" charset="2"/>
              <a:buChar char="§"/>
            </a:pPr>
            <a:r>
              <a:rPr lang="sv-SE" sz="2000" b="1" smtClean="0">
                <a:solidFill>
                  <a:srgbClr val="FF0000"/>
                </a:solidFill>
              </a:rPr>
              <a:t>Posterior</a:t>
            </a:r>
            <a:r>
              <a:rPr lang="sv-SE" sz="2000" smtClean="0"/>
              <a:t>: Nilai probability jika sesuatu informasi spesifik diketahui (conditional).</a:t>
            </a:r>
            <a:endParaRPr lang="en-US" sz="2000" smtClean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1042988" y="3462338"/>
          <a:ext cx="6192837" cy="1463676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214778"/>
                <a:gridCol w="1333725"/>
                <a:gridCol w="1214778"/>
                <a:gridCol w="1214778"/>
                <a:gridCol w="1214778"/>
              </a:tblGrid>
              <a:tr h="365919"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91442" marR="91442" marT="45740" marB="45740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toothache</a:t>
                      </a:r>
                      <a:endParaRPr lang="en-US" sz="1800" dirty="0"/>
                    </a:p>
                  </a:txBody>
                  <a:tcPr marL="91442" marR="91442" marT="45740" marB="45740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¬ toothache</a:t>
                      </a:r>
                      <a:endParaRPr lang="en-US" sz="1800" dirty="0"/>
                    </a:p>
                  </a:txBody>
                  <a:tcPr marL="91442" marR="91442" marT="45740" marB="45740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65919"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91442" marR="91442" marT="45740" marB="4574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catch</a:t>
                      </a:r>
                      <a:endParaRPr lang="en-US" sz="1800" dirty="0"/>
                    </a:p>
                  </a:txBody>
                  <a:tcPr marL="91442" marR="91442" marT="45740" marB="4574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¬ catch</a:t>
                      </a:r>
                      <a:endParaRPr lang="en-US" sz="1800" dirty="0"/>
                    </a:p>
                  </a:txBody>
                  <a:tcPr marL="91442" marR="91442" marT="45740" marB="4574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catch</a:t>
                      </a:r>
                      <a:endParaRPr lang="en-US" sz="1800" dirty="0"/>
                    </a:p>
                  </a:txBody>
                  <a:tcPr marL="91442" marR="91442" marT="45740" marB="4574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¬ catch</a:t>
                      </a:r>
                      <a:endParaRPr lang="en-US" sz="1800" dirty="0"/>
                    </a:p>
                  </a:txBody>
                  <a:tcPr marL="91442" marR="91442" marT="45740" marB="45740"/>
                </a:tc>
              </a:tr>
              <a:tr h="365919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cavity</a:t>
                      </a:r>
                      <a:endParaRPr lang="en-US" sz="1800" dirty="0"/>
                    </a:p>
                  </a:txBody>
                  <a:tcPr marL="91442" marR="91442" marT="45740" marB="4574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0.108</a:t>
                      </a:r>
                      <a:endParaRPr lang="en-US" sz="1800" dirty="0"/>
                    </a:p>
                  </a:txBody>
                  <a:tcPr marL="91442" marR="91442" marT="45740" marB="4574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0.012</a:t>
                      </a:r>
                      <a:endParaRPr lang="en-US" sz="1800" dirty="0"/>
                    </a:p>
                  </a:txBody>
                  <a:tcPr marL="91442" marR="91442" marT="45740" marB="4574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0.072</a:t>
                      </a:r>
                      <a:endParaRPr lang="en-US" sz="1800" dirty="0"/>
                    </a:p>
                  </a:txBody>
                  <a:tcPr marL="91442" marR="91442" marT="45740" marB="4574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0.008</a:t>
                      </a:r>
                      <a:endParaRPr lang="en-US" sz="1800" dirty="0"/>
                    </a:p>
                  </a:txBody>
                  <a:tcPr marL="91442" marR="91442" marT="45740" marB="45740"/>
                </a:tc>
              </a:tr>
              <a:tr h="365919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¬ cavity</a:t>
                      </a:r>
                      <a:endParaRPr lang="en-US" sz="1800" dirty="0"/>
                    </a:p>
                  </a:txBody>
                  <a:tcPr marL="91442" marR="91442" marT="45740" marB="4574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0.016</a:t>
                      </a:r>
                      <a:endParaRPr lang="en-US" sz="1800" dirty="0"/>
                    </a:p>
                  </a:txBody>
                  <a:tcPr marL="91442" marR="91442" marT="45740" marB="4574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0.64</a:t>
                      </a:r>
                      <a:endParaRPr lang="en-US" sz="1800" dirty="0"/>
                    </a:p>
                  </a:txBody>
                  <a:tcPr marL="91442" marR="91442" marT="45740" marB="4574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0.144</a:t>
                      </a:r>
                      <a:endParaRPr lang="en-US" sz="1800" dirty="0"/>
                    </a:p>
                  </a:txBody>
                  <a:tcPr marL="91442" marR="91442" marT="45740" marB="4574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0.576</a:t>
                      </a:r>
                      <a:endParaRPr lang="en-US" sz="1800" dirty="0"/>
                    </a:p>
                  </a:txBody>
                  <a:tcPr marL="91442" marR="91442" marT="45740" marB="4574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87424709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-26988"/>
            <a:ext cx="8229600" cy="1143001"/>
          </a:xfrm>
        </p:spPr>
        <p:txBody>
          <a:bodyPr/>
          <a:lstStyle/>
          <a:p>
            <a:pPr eaLnBrk="1" hangingPunct="1"/>
            <a:r>
              <a:rPr lang="en-US" smtClean="0">
                <a:solidFill>
                  <a:schemeClr val="bg1"/>
                </a:solidFill>
              </a:rPr>
              <a:t>Semantics &amp; Syntax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idx="1"/>
          </p:nvPr>
        </p:nvSpPr>
        <p:spPr>
          <a:xfrm>
            <a:off x="468313" y="1341438"/>
            <a:ext cx="8229600" cy="5183187"/>
          </a:xfrm>
        </p:spPr>
        <p:txBody>
          <a:bodyPr/>
          <a:lstStyle/>
          <a:p>
            <a:pPr marL="514350" indent="-514350" algn="just" eaLnBrk="1" hangingPunct="1">
              <a:buFont typeface="Wingdings" pitchFamily="2" charset="2"/>
              <a:buChar char="q"/>
              <a:defRPr/>
            </a:pPr>
            <a:r>
              <a:rPr lang="en-US" sz="2000" dirty="0" smtClean="0"/>
              <a:t>Prior </a:t>
            </a:r>
            <a:r>
              <a:rPr lang="en-US" sz="2000" dirty="0"/>
              <a:t>vs. posterior </a:t>
            </a:r>
            <a:r>
              <a:rPr lang="en-US" sz="2000" dirty="0" smtClean="0"/>
              <a:t>probability</a:t>
            </a:r>
          </a:p>
          <a:p>
            <a:pPr marL="914400" lvl="1" indent="-514350" algn="just" eaLnBrk="1" hangingPunct="1">
              <a:buFont typeface="Wingdings" pitchFamily="2" charset="2"/>
              <a:buChar char="§"/>
              <a:defRPr/>
            </a:pPr>
            <a:r>
              <a:rPr lang="sv-SE" sz="2000" b="1" dirty="0">
                <a:solidFill>
                  <a:srgbClr val="FF0000"/>
                </a:solidFill>
              </a:rPr>
              <a:t>Prior</a:t>
            </a:r>
            <a:r>
              <a:rPr lang="sv-SE" sz="2000" dirty="0"/>
              <a:t>: </a:t>
            </a:r>
            <a:r>
              <a:rPr lang="it-IT" sz="2000" dirty="0"/>
              <a:t>Nilai probability tanpa informasi spesifik (unconditional).</a:t>
            </a:r>
          </a:p>
          <a:p>
            <a:pPr marL="400050" lvl="1" indent="0" algn="just" eaLnBrk="1" hangingPunct="1">
              <a:buFontTx/>
              <a:buNone/>
              <a:defRPr/>
            </a:pPr>
            <a:r>
              <a:rPr lang="it-IT" sz="2000" dirty="0"/>
              <a:t>       Contoh: P(cavity ), P(toothache ∧ catch), dst.</a:t>
            </a:r>
          </a:p>
          <a:p>
            <a:pPr marL="914400" lvl="1" indent="-514350" algn="just" eaLnBrk="1" hangingPunct="1">
              <a:buFont typeface="Wingdings" pitchFamily="2" charset="2"/>
              <a:buChar char="§"/>
              <a:defRPr/>
            </a:pPr>
            <a:r>
              <a:rPr lang="sv-SE" sz="2000" b="1" dirty="0">
                <a:solidFill>
                  <a:srgbClr val="FF0000"/>
                </a:solidFill>
              </a:rPr>
              <a:t>Posterior</a:t>
            </a:r>
            <a:r>
              <a:rPr lang="sv-SE" sz="2000" dirty="0"/>
              <a:t>: Nilai probability jika sesuatu informasi spesifik diketahui (conditional).</a:t>
            </a:r>
          </a:p>
          <a:p>
            <a:pPr marL="400050" lvl="1" indent="0" algn="just" eaLnBrk="1" hangingPunct="1">
              <a:buFontTx/>
              <a:buNone/>
              <a:defRPr/>
            </a:pPr>
            <a:r>
              <a:rPr lang="sv-SE" sz="2000" dirty="0"/>
              <a:t>       Contoh: P(cavity | toothache).</a:t>
            </a:r>
          </a:p>
          <a:p>
            <a:pPr marL="400050" lvl="1" indent="0" algn="just" eaLnBrk="1" hangingPunct="1">
              <a:buFontTx/>
              <a:buNone/>
              <a:defRPr/>
            </a:pPr>
            <a:r>
              <a:rPr lang="sv-SE" sz="2000" dirty="0"/>
              <a:t>       (”Peluang jika seseorang sakit gigi maka giginya berlubang</a:t>
            </a:r>
            <a:r>
              <a:rPr lang="sv-SE" sz="2000" dirty="0" smtClean="0"/>
              <a:t>”)</a:t>
            </a:r>
            <a:endParaRPr lang="en-US" sz="2000" dirty="0" smtClean="0"/>
          </a:p>
          <a:p>
            <a:pPr marL="514350" indent="-514350" algn="just" eaLnBrk="1" hangingPunct="1">
              <a:buFont typeface="Wingdings" pitchFamily="2" charset="2"/>
              <a:buChar char="q"/>
              <a:defRPr/>
            </a:pPr>
            <a:r>
              <a:rPr lang="en-US" sz="2000" dirty="0" err="1" smtClean="0"/>
              <a:t>Definisi</a:t>
            </a:r>
            <a:r>
              <a:rPr lang="en-US" sz="2000" dirty="0" smtClean="0"/>
              <a:t> </a:t>
            </a:r>
            <a:r>
              <a:rPr lang="en-US" sz="2000" i="1" dirty="0"/>
              <a:t>conditional probability</a:t>
            </a:r>
            <a:r>
              <a:rPr lang="en-US" sz="2000" dirty="0"/>
              <a:t>: </a:t>
            </a:r>
            <a:endParaRPr lang="en-US" sz="2000" dirty="0" smtClean="0"/>
          </a:p>
          <a:p>
            <a:pPr marL="514350" indent="-514350" algn="just" eaLnBrk="1" hangingPunct="1">
              <a:buFont typeface="Wingdings" pitchFamily="2" charset="2"/>
              <a:buChar char="q"/>
              <a:defRPr/>
            </a:pPr>
            <a:endParaRPr lang="en-US" sz="2000" dirty="0"/>
          </a:p>
          <a:p>
            <a:pPr marL="514350" indent="-514350" algn="just" eaLnBrk="1" hangingPunct="1">
              <a:buFont typeface="Wingdings" pitchFamily="2" charset="2"/>
              <a:buChar char="q"/>
              <a:defRPr/>
            </a:pPr>
            <a:endParaRPr lang="en-US" sz="2000" dirty="0" smtClean="0"/>
          </a:p>
          <a:p>
            <a:pPr marL="0" indent="0" algn="just" eaLnBrk="1" hangingPunct="1">
              <a:buFontTx/>
              <a:buNone/>
              <a:defRPr/>
            </a:pPr>
            <a:r>
              <a:rPr lang="en-US" sz="2000" dirty="0" smtClean="0"/>
              <a:t>        </a:t>
            </a:r>
            <a:r>
              <a:rPr lang="en-US" sz="2000" dirty="0" err="1" smtClean="0"/>
              <a:t>untuk</a:t>
            </a:r>
            <a:r>
              <a:rPr lang="en-US" sz="2000" dirty="0" smtClean="0"/>
              <a:t> P(b) ≠ 0</a:t>
            </a:r>
            <a:endParaRPr lang="en-US" sz="2000" dirty="0"/>
          </a:p>
          <a:p>
            <a:pPr marL="514350" indent="-514350" algn="just" eaLnBrk="1" hangingPunct="1">
              <a:buFont typeface="Wingdings" pitchFamily="2" charset="2"/>
              <a:buChar char="q"/>
              <a:defRPr/>
            </a:pPr>
            <a:r>
              <a:rPr lang="en-US" sz="2000" dirty="0" err="1" smtClean="0"/>
              <a:t>Perumusan</a:t>
            </a:r>
            <a:r>
              <a:rPr lang="en-US" sz="2000" dirty="0" smtClean="0"/>
              <a:t> </a:t>
            </a:r>
            <a:r>
              <a:rPr lang="en-US" sz="2000" dirty="0" err="1"/>
              <a:t>alternatif</a:t>
            </a:r>
            <a:r>
              <a:rPr lang="en-US" sz="2000" dirty="0"/>
              <a:t> (</a:t>
            </a:r>
            <a:r>
              <a:rPr lang="en-US" sz="2000" b="1" dirty="0">
                <a:solidFill>
                  <a:srgbClr val="FF0000"/>
                </a:solidFill>
              </a:rPr>
              <a:t>Product rule</a:t>
            </a:r>
            <a:r>
              <a:rPr lang="en-US" sz="2000" dirty="0"/>
              <a:t>):</a:t>
            </a:r>
            <a:endParaRPr lang="en-US" sz="2000" dirty="0" smtClean="0"/>
          </a:p>
        </p:txBody>
      </p:sp>
      <p:graphicFrame>
        <p:nvGraphicFramePr>
          <p:cNvPr id="24580" name="Object 1"/>
          <p:cNvGraphicFramePr>
            <a:graphicFrameLocks noChangeAspect="1"/>
          </p:cNvGraphicFramePr>
          <p:nvPr/>
        </p:nvGraphicFramePr>
        <p:xfrm>
          <a:off x="1042988" y="4292600"/>
          <a:ext cx="1908175" cy="715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04" name="Equation" r:id="rId4" imgW="1117600" imgH="419100" progId="Equation.3">
                  <p:embed/>
                </p:oleObj>
              </mc:Choice>
              <mc:Fallback>
                <p:oleObj name="Equation" r:id="rId4" imgW="1117600" imgH="419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2988" y="4292600"/>
                        <a:ext cx="1908175" cy="715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581" name="Object 2"/>
          <p:cNvGraphicFramePr>
            <a:graphicFrameLocks noChangeAspect="1"/>
          </p:cNvGraphicFramePr>
          <p:nvPr/>
        </p:nvGraphicFramePr>
        <p:xfrm>
          <a:off x="1009650" y="5905500"/>
          <a:ext cx="3706813" cy="369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05" name="Equation" r:id="rId6" imgW="2171700" imgH="215900" progId="Equation.3">
                  <p:embed/>
                </p:oleObj>
              </mc:Choice>
              <mc:Fallback>
                <p:oleObj name="Equation" r:id="rId6" imgW="2171700" imgH="215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9650" y="5905500"/>
                        <a:ext cx="3706813" cy="3698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13893027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-26988"/>
            <a:ext cx="8229600" cy="1143001"/>
          </a:xfrm>
        </p:spPr>
        <p:txBody>
          <a:bodyPr/>
          <a:lstStyle/>
          <a:p>
            <a:pPr eaLnBrk="1" hangingPunct="1"/>
            <a:r>
              <a:rPr lang="en-US" smtClean="0">
                <a:solidFill>
                  <a:schemeClr val="bg1"/>
                </a:solidFill>
              </a:rPr>
              <a:t>Inference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idx="1"/>
          </p:nvPr>
        </p:nvSpPr>
        <p:spPr>
          <a:xfrm>
            <a:off x="468313" y="1341438"/>
            <a:ext cx="8229600" cy="5183187"/>
          </a:xfrm>
        </p:spPr>
        <p:txBody>
          <a:bodyPr/>
          <a:lstStyle/>
          <a:p>
            <a:pPr marL="514350" indent="-514350" algn="just" eaLnBrk="1" hangingPunct="1">
              <a:buFont typeface="Wingdings" pitchFamily="2" charset="2"/>
              <a:buChar char="q"/>
            </a:pPr>
            <a:r>
              <a:rPr lang="en-US" sz="1800" smtClean="0"/>
              <a:t>Dengan </a:t>
            </a:r>
            <a:r>
              <a:rPr lang="en-US" sz="1800" i="1" smtClean="0"/>
              <a:t>joint probability distribution</a:t>
            </a:r>
            <a:r>
              <a:rPr lang="en-US" sz="1800" smtClean="0"/>
              <a:t>, probability sembarang proposition bisa dihitung sbg. jumlah probability </a:t>
            </a:r>
            <a:r>
              <a:rPr lang="en-US" sz="1800" i="1" smtClean="0"/>
              <a:t>sample point </a:t>
            </a:r>
            <a:r>
              <a:rPr lang="en-US" sz="1800" smtClean="0"/>
              <a:t>di mana ia bernilai true.        Contoh :</a:t>
            </a:r>
          </a:p>
          <a:p>
            <a:pPr marL="514350" indent="-514350" algn="just" eaLnBrk="1" hangingPunct="1">
              <a:buFont typeface="Wingdings" pitchFamily="2" charset="2"/>
              <a:buChar char="q"/>
            </a:pPr>
            <a:endParaRPr lang="en-US" sz="1800" smtClean="0"/>
          </a:p>
          <a:p>
            <a:pPr marL="514350" indent="-514350" algn="just" eaLnBrk="1" hangingPunct="1">
              <a:buFont typeface="Wingdings" pitchFamily="2" charset="2"/>
              <a:buChar char="q"/>
            </a:pPr>
            <a:endParaRPr lang="en-US" sz="1800" smtClean="0"/>
          </a:p>
          <a:p>
            <a:pPr marL="514350" indent="-514350" algn="just" eaLnBrk="1" hangingPunct="1">
              <a:buFont typeface="Wingdings" pitchFamily="2" charset="2"/>
              <a:buChar char="q"/>
            </a:pPr>
            <a:endParaRPr lang="en-US" sz="1800" smtClean="0"/>
          </a:p>
          <a:p>
            <a:pPr marL="514350" indent="-514350" algn="just" eaLnBrk="1" hangingPunct="1">
              <a:buFont typeface="Wingdings" pitchFamily="2" charset="2"/>
              <a:buChar char="q"/>
            </a:pPr>
            <a:endParaRPr lang="en-US" sz="1800" smtClean="0"/>
          </a:p>
          <a:p>
            <a:pPr marL="514350" indent="-514350" algn="just" eaLnBrk="1" hangingPunct="1">
              <a:buFont typeface="Wingdings" pitchFamily="2" charset="2"/>
              <a:buChar char="q"/>
            </a:pPr>
            <a:endParaRPr lang="en-US" sz="1800" smtClean="0"/>
          </a:p>
          <a:p>
            <a:pPr marL="514350" indent="-514350" algn="just" eaLnBrk="1" hangingPunct="1">
              <a:buFont typeface="Wingdings" pitchFamily="2" charset="2"/>
              <a:buChar char="q"/>
            </a:pPr>
            <a:endParaRPr lang="en-US" sz="1800" smtClean="0"/>
          </a:p>
          <a:p>
            <a:pPr marL="514350" indent="-514350" algn="just" eaLnBrk="1" hangingPunct="1">
              <a:buFont typeface="Wingdings" pitchFamily="2" charset="2"/>
              <a:buChar char="q"/>
            </a:pPr>
            <a:r>
              <a:rPr lang="en-US" sz="1800" b="1" smtClean="0"/>
              <a:t>P(toothache) = 0.108 + 0.012 + 0.016 + 0.064 = 0.2</a:t>
            </a:r>
          </a:p>
          <a:p>
            <a:pPr marL="514350" indent="-514350" algn="just" eaLnBrk="1" hangingPunct="1">
              <a:buFont typeface="Wingdings" pitchFamily="2" charset="2"/>
              <a:buChar char="q"/>
            </a:pPr>
            <a:endParaRPr lang="en-US" sz="1800" smtClean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1042988" y="2305050"/>
          <a:ext cx="6216650" cy="1484312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219449"/>
                <a:gridCol w="1338854"/>
                <a:gridCol w="1219449"/>
                <a:gridCol w="1219449"/>
                <a:gridCol w="1219449"/>
              </a:tblGrid>
              <a:tr h="371078"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91459" marR="91459" marT="45749" marB="45749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toothache</a:t>
                      </a:r>
                      <a:endParaRPr lang="en-US" sz="1800" dirty="0"/>
                    </a:p>
                  </a:txBody>
                  <a:tcPr marL="91459" marR="91459" marT="45749" marB="45749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¬ toothache</a:t>
                      </a:r>
                      <a:endParaRPr lang="en-US" sz="1800" dirty="0"/>
                    </a:p>
                  </a:txBody>
                  <a:tcPr marL="91459" marR="91459" marT="45749" marB="45749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1078"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91459" marR="91459" marT="45749" marB="4574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catch</a:t>
                      </a:r>
                      <a:endParaRPr lang="en-US" sz="1800" dirty="0"/>
                    </a:p>
                  </a:txBody>
                  <a:tcPr marL="91459" marR="91459" marT="45749" marB="4574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¬ catch</a:t>
                      </a:r>
                      <a:endParaRPr lang="en-US" sz="1800" dirty="0"/>
                    </a:p>
                  </a:txBody>
                  <a:tcPr marL="91459" marR="91459" marT="45749" marB="4574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catch</a:t>
                      </a:r>
                      <a:endParaRPr lang="en-US" sz="1800" dirty="0"/>
                    </a:p>
                  </a:txBody>
                  <a:tcPr marL="91459" marR="91459" marT="45749" marB="4574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¬ catch</a:t>
                      </a:r>
                      <a:endParaRPr lang="en-US" sz="1800" dirty="0"/>
                    </a:p>
                  </a:txBody>
                  <a:tcPr marL="91459" marR="91459" marT="45749" marB="45749"/>
                </a:tc>
              </a:tr>
              <a:tr h="371078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cavity</a:t>
                      </a:r>
                      <a:endParaRPr lang="en-US" sz="1800" dirty="0"/>
                    </a:p>
                  </a:txBody>
                  <a:tcPr marL="91459" marR="91459" marT="45749" marB="4574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0.108</a:t>
                      </a:r>
                      <a:endParaRPr lang="en-US" sz="1800" dirty="0"/>
                    </a:p>
                  </a:txBody>
                  <a:tcPr marL="91459" marR="91459" marT="45749" marB="4574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0.012</a:t>
                      </a:r>
                      <a:endParaRPr lang="en-US" sz="1800" dirty="0"/>
                    </a:p>
                  </a:txBody>
                  <a:tcPr marL="91459" marR="91459" marT="45749" marB="4574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0.072</a:t>
                      </a:r>
                      <a:endParaRPr lang="en-US" sz="1800" dirty="0"/>
                    </a:p>
                  </a:txBody>
                  <a:tcPr marL="91459" marR="91459" marT="45749" marB="4574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0.008</a:t>
                      </a:r>
                      <a:endParaRPr lang="en-US" sz="1800" dirty="0"/>
                    </a:p>
                  </a:txBody>
                  <a:tcPr marL="91459" marR="91459" marT="45749" marB="45749"/>
                </a:tc>
              </a:tr>
              <a:tr h="371078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¬ cavity</a:t>
                      </a:r>
                      <a:endParaRPr lang="en-US" sz="1800" dirty="0"/>
                    </a:p>
                  </a:txBody>
                  <a:tcPr marL="91459" marR="91459" marT="45749" marB="4574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0.016</a:t>
                      </a:r>
                      <a:endParaRPr lang="en-US" sz="1800" dirty="0"/>
                    </a:p>
                  </a:txBody>
                  <a:tcPr marL="91459" marR="91459" marT="45749" marB="4574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0.064</a:t>
                      </a:r>
                      <a:endParaRPr lang="en-US" sz="1800" dirty="0"/>
                    </a:p>
                  </a:txBody>
                  <a:tcPr marL="91459" marR="91459" marT="45749" marB="4574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0.144</a:t>
                      </a:r>
                      <a:endParaRPr lang="en-US" sz="1800" dirty="0"/>
                    </a:p>
                  </a:txBody>
                  <a:tcPr marL="91459" marR="91459" marT="45749" marB="4574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0.576</a:t>
                      </a:r>
                      <a:endParaRPr lang="en-US" sz="1800" dirty="0"/>
                    </a:p>
                  </a:txBody>
                  <a:tcPr marL="91459" marR="91459" marT="45749" marB="45749"/>
                </a:tc>
              </a:tr>
            </a:tbl>
          </a:graphicData>
        </a:graphic>
      </p:graphicFrame>
      <p:sp>
        <p:nvSpPr>
          <p:cNvPr id="3" name="Rectangle 2"/>
          <p:cNvSpPr/>
          <p:nvPr/>
        </p:nvSpPr>
        <p:spPr>
          <a:xfrm>
            <a:off x="2268538" y="3033713"/>
            <a:ext cx="2519362" cy="72072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45205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-26988"/>
            <a:ext cx="8229600" cy="1143001"/>
          </a:xfrm>
        </p:spPr>
        <p:txBody>
          <a:bodyPr/>
          <a:lstStyle/>
          <a:p>
            <a:pPr eaLnBrk="1" hangingPunct="1"/>
            <a:r>
              <a:rPr lang="en-US" smtClean="0">
                <a:solidFill>
                  <a:schemeClr val="bg1"/>
                </a:solidFill>
              </a:rPr>
              <a:t>Inference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idx="1"/>
          </p:nvPr>
        </p:nvSpPr>
        <p:spPr>
          <a:xfrm>
            <a:off x="468313" y="1341438"/>
            <a:ext cx="8229600" cy="5183187"/>
          </a:xfrm>
        </p:spPr>
        <p:txBody>
          <a:bodyPr/>
          <a:lstStyle/>
          <a:p>
            <a:pPr marL="514350" indent="-514350" algn="just" eaLnBrk="1" hangingPunct="1">
              <a:buFont typeface="Wingdings" pitchFamily="2" charset="2"/>
              <a:buChar char="q"/>
              <a:defRPr/>
            </a:pPr>
            <a:r>
              <a:rPr lang="en-US" sz="1800" dirty="0" err="1"/>
              <a:t>Dengan</a:t>
            </a:r>
            <a:r>
              <a:rPr lang="en-US" sz="1800" dirty="0"/>
              <a:t> </a:t>
            </a:r>
            <a:r>
              <a:rPr lang="en-US" sz="1800" i="1" dirty="0"/>
              <a:t>joint probability distribution</a:t>
            </a:r>
            <a:r>
              <a:rPr lang="en-US" sz="1800" dirty="0"/>
              <a:t>, probability </a:t>
            </a:r>
            <a:r>
              <a:rPr lang="en-US" sz="1800" dirty="0" err="1"/>
              <a:t>sembarang</a:t>
            </a:r>
            <a:r>
              <a:rPr lang="en-US" sz="1800" dirty="0"/>
              <a:t> proposition </a:t>
            </a:r>
            <a:r>
              <a:rPr lang="en-US" sz="1800" dirty="0" err="1" smtClean="0"/>
              <a:t>bisa</a:t>
            </a:r>
            <a:r>
              <a:rPr lang="en-US" sz="1800" dirty="0" smtClean="0"/>
              <a:t> </a:t>
            </a:r>
            <a:r>
              <a:rPr lang="en-US" sz="1800" dirty="0" err="1" smtClean="0"/>
              <a:t>dihitung</a:t>
            </a:r>
            <a:r>
              <a:rPr lang="en-US" sz="1800" dirty="0" smtClean="0"/>
              <a:t> </a:t>
            </a:r>
            <a:r>
              <a:rPr lang="en-US" sz="1800" dirty="0" err="1"/>
              <a:t>sbg</a:t>
            </a:r>
            <a:r>
              <a:rPr lang="en-US" sz="1800" dirty="0"/>
              <a:t>. </a:t>
            </a:r>
            <a:r>
              <a:rPr lang="en-US" sz="1800" dirty="0" err="1"/>
              <a:t>jumlah</a:t>
            </a:r>
            <a:r>
              <a:rPr lang="en-US" sz="1800" dirty="0"/>
              <a:t> probability </a:t>
            </a:r>
            <a:r>
              <a:rPr lang="en-US" sz="1800" i="1" dirty="0"/>
              <a:t>sample point </a:t>
            </a:r>
            <a:r>
              <a:rPr lang="en-US" sz="1800" dirty="0"/>
              <a:t>di </a:t>
            </a:r>
            <a:r>
              <a:rPr lang="en-US" sz="1800" dirty="0" err="1"/>
              <a:t>mana</a:t>
            </a:r>
            <a:r>
              <a:rPr lang="en-US" sz="1800" dirty="0"/>
              <a:t> </a:t>
            </a:r>
            <a:r>
              <a:rPr lang="en-US" sz="1800" dirty="0" err="1"/>
              <a:t>ia</a:t>
            </a:r>
            <a:r>
              <a:rPr lang="en-US" sz="1800" dirty="0"/>
              <a:t> </a:t>
            </a:r>
            <a:r>
              <a:rPr lang="en-US" sz="1800" dirty="0" err="1"/>
              <a:t>bernilai</a:t>
            </a:r>
            <a:r>
              <a:rPr lang="en-US" sz="1800" dirty="0"/>
              <a:t> true.        </a:t>
            </a:r>
            <a:r>
              <a:rPr lang="en-US" sz="1800" dirty="0" err="1" smtClean="0"/>
              <a:t>Contoh</a:t>
            </a:r>
            <a:r>
              <a:rPr lang="en-US" sz="1800" dirty="0" smtClean="0"/>
              <a:t> :</a:t>
            </a:r>
          </a:p>
          <a:p>
            <a:pPr marL="514350" indent="-514350" algn="just" eaLnBrk="1" hangingPunct="1">
              <a:buFont typeface="Wingdings" pitchFamily="2" charset="2"/>
              <a:buChar char="q"/>
              <a:defRPr/>
            </a:pPr>
            <a:endParaRPr lang="en-US" sz="1800" dirty="0"/>
          </a:p>
          <a:p>
            <a:pPr marL="514350" indent="-514350" algn="just" eaLnBrk="1" hangingPunct="1">
              <a:buFont typeface="Wingdings" pitchFamily="2" charset="2"/>
              <a:buChar char="q"/>
              <a:defRPr/>
            </a:pPr>
            <a:endParaRPr lang="en-US" sz="1800" dirty="0" smtClean="0"/>
          </a:p>
          <a:p>
            <a:pPr marL="514350" indent="-514350" algn="just" eaLnBrk="1" hangingPunct="1">
              <a:buFont typeface="Wingdings" pitchFamily="2" charset="2"/>
              <a:buChar char="q"/>
              <a:defRPr/>
            </a:pPr>
            <a:endParaRPr lang="en-US" sz="1800" dirty="0"/>
          </a:p>
          <a:p>
            <a:pPr marL="514350" indent="-514350" algn="just" eaLnBrk="1" hangingPunct="1">
              <a:buFont typeface="Wingdings" pitchFamily="2" charset="2"/>
              <a:buChar char="q"/>
              <a:defRPr/>
            </a:pPr>
            <a:endParaRPr lang="en-US" sz="1800" dirty="0" smtClean="0"/>
          </a:p>
          <a:p>
            <a:pPr marL="514350" indent="-514350" algn="just" eaLnBrk="1" hangingPunct="1">
              <a:buFont typeface="Wingdings" pitchFamily="2" charset="2"/>
              <a:buChar char="q"/>
              <a:defRPr/>
            </a:pPr>
            <a:endParaRPr lang="en-US" sz="1800" dirty="0" smtClean="0"/>
          </a:p>
          <a:p>
            <a:pPr marL="514350" indent="-514350" algn="just" eaLnBrk="1" hangingPunct="1">
              <a:buFont typeface="Wingdings" pitchFamily="2" charset="2"/>
              <a:buChar char="q"/>
              <a:defRPr/>
            </a:pPr>
            <a:endParaRPr lang="en-US" sz="1800" dirty="0" smtClean="0"/>
          </a:p>
          <a:p>
            <a:pPr marL="514350" indent="-514350" algn="just" eaLnBrk="1" hangingPunct="1">
              <a:buFont typeface="Wingdings" pitchFamily="2" charset="2"/>
              <a:buChar char="q"/>
              <a:defRPr/>
            </a:pPr>
            <a:r>
              <a:rPr lang="en-US" sz="1800" b="1" dirty="0"/>
              <a:t>P(cavity ∨ toothache) = 0.108 + 0.012 + 0.072 + 0.008 +</a:t>
            </a:r>
          </a:p>
          <a:p>
            <a:pPr marL="0" indent="0" algn="just" eaLnBrk="1" hangingPunct="1">
              <a:buFontTx/>
              <a:buNone/>
              <a:defRPr/>
            </a:pPr>
            <a:r>
              <a:rPr lang="en-US" sz="1800" b="1" dirty="0"/>
              <a:t> </a:t>
            </a:r>
            <a:r>
              <a:rPr lang="en-US" sz="1800" b="1" dirty="0" smtClean="0"/>
              <a:t>      			     0.016 </a:t>
            </a:r>
            <a:r>
              <a:rPr lang="en-US" sz="1800" b="1" dirty="0"/>
              <a:t>+ 0.064</a:t>
            </a:r>
          </a:p>
          <a:p>
            <a:pPr marL="0" indent="0" algn="just" eaLnBrk="1" hangingPunct="1">
              <a:buFontTx/>
              <a:buNone/>
              <a:defRPr/>
            </a:pPr>
            <a:r>
              <a:rPr lang="en-US" sz="1800" b="1" dirty="0" smtClean="0"/>
              <a:t>         			     = </a:t>
            </a:r>
            <a:r>
              <a:rPr lang="en-US" sz="1800" b="1" dirty="0"/>
              <a:t>0.28</a:t>
            </a:r>
            <a:endParaRPr lang="en-US" sz="1800"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1042988" y="2305050"/>
          <a:ext cx="6216650" cy="1484312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219449"/>
                <a:gridCol w="1338854"/>
                <a:gridCol w="1219449"/>
                <a:gridCol w="1219449"/>
                <a:gridCol w="1219449"/>
              </a:tblGrid>
              <a:tr h="371078"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91459" marR="91459" marT="45749" marB="45749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toothache</a:t>
                      </a:r>
                      <a:endParaRPr lang="en-US" sz="1800" dirty="0"/>
                    </a:p>
                  </a:txBody>
                  <a:tcPr marL="91459" marR="91459" marT="45749" marB="45749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¬ toothache</a:t>
                      </a:r>
                      <a:endParaRPr lang="en-US" sz="1800" dirty="0"/>
                    </a:p>
                  </a:txBody>
                  <a:tcPr marL="91459" marR="91459" marT="45749" marB="45749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1078"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91459" marR="91459" marT="45749" marB="4574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catch</a:t>
                      </a:r>
                      <a:endParaRPr lang="en-US" sz="1800" dirty="0"/>
                    </a:p>
                  </a:txBody>
                  <a:tcPr marL="91459" marR="91459" marT="45749" marB="4574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¬ catch</a:t>
                      </a:r>
                      <a:endParaRPr lang="en-US" sz="1800" dirty="0"/>
                    </a:p>
                  </a:txBody>
                  <a:tcPr marL="91459" marR="91459" marT="45749" marB="4574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catch</a:t>
                      </a:r>
                      <a:endParaRPr lang="en-US" sz="1800" dirty="0"/>
                    </a:p>
                  </a:txBody>
                  <a:tcPr marL="91459" marR="91459" marT="45749" marB="4574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¬ catch</a:t>
                      </a:r>
                      <a:endParaRPr lang="en-US" sz="1800" dirty="0"/>
                    </a:p>
                  </a:txBody>
                  <a:tcPr marL="91459" marR="91459" marT="45749" marB="45749"/>
                </a:tc>
              </a:tr>
              <a:tr h="371078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cavity</a:t>
                      </a:r>
                      <a:endParaRPr lang="en-US" sz="1800" dirty="0"/>
                    </a:p>
                  </a:txBody>
                  <a:tcPr marL="91459" marR="91459" marT="45749" marB="4574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0.108</a:t>
                      </a:r>
                      <a:endParaRPr lang="en-US" sz="1800" dirty="0"/>
                    </a:p>
                  </a:txBody>
                  <a:tcPr marL="91459" marR="91459" marT="45749" marB="4574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0.012</a:t>
                      </a:r>
                      <a:endParaRPr lang="en-US" sz="1800" dirty="0"/>
                    </a:p>
                  </a:txBody>
                  <a:tcPr marL="91459" marR="91459" marT="45749" marB="4574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0.072</a:t>
                      </a:r>
                      <a:endParaRPr lang="en-US" sz="1800" dirty="0"/>
                    </a:p>
                  </a:txBody>
                  <a:tcPr marL="91459" marR="91459" marT="45749" marB="4574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0.008</a:t>
                      </a:r>
                      <a:endParaRPr lang="en-US" sz="1800" dirty="0"/>
                    </a:p>
                  </a:txBody>
                  <a:tcPr marL="91459" marR="91459" marT="45749" marB="45749"/>
                </a:tc>
              </a:tr>
              <a:tr h="371078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¬ cavity</a:t>
                      </a:r>
                      <a:endParaRPr lang="en-US" sz="1800" dirty="0"/>
                    </a:p>
                  </a:txBody>
                  <a:tcPr marL="91459" marR="91459" marT="45749" marB="4574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0.016</a:t>
                      </a:r>
                      <a:endParaRPr lang="en-US" sz="1800" dirty="0"/>
                    </a:p>
                  </a:txBody>
                  <a:tcPr marL="91459" marR="91459" marT="45749" marB="4574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0.064</a:t>
                      </a:r>
                      <a:endParaRPr lang="en-US" sz="1800" dirty="0"/>
                    </a:p>
                  </a:txBody>
                  <a:tcPr marL="91459" marR="91459" marT="45749" marB="4574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0.144</a:t>
                      </a:r>
                      <a:endParaRPr lang="en-US" sz="1800" dirty="0"/>
                    </a:p>
                  </a:txBody>
                  <a:tcPr marL="91459" marR="91459" marT="45749" marB="4574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0.576</a:t>
                      </a:r>
                      <a:endParaRPr lang="en-US" sz="1800" dirty="0"/>
                    </a:p>
                  </a:txBody>
                  <a:tcPr marL="91459" marR="91459" marT="45749" marB="45749"/>
                </a:tc>
              </a:tr>
            </a:tbl>
          </a:graphicData>
        </a:graphic>
      </p:graphicFrame>
      <p:sp>
        <p:nvSpPr>
          <p:cNvPr id="3" name="Rectangle 2"/>
          <p:cNvSpPr/>
          <p:nvPr/>
        </p:nvSpPr>
        <p:spPr>
          <a:xfrm>
            <a:off x="2268538" y="3033713"/>
            <a:ext cx="2519362" cy="72072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787900" y="3033713"/>
            <a:ext cx="2447925" cy="36036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974775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Ketidakpastian</a:t>
            </a:r>
            <a:r>
              <a:rPr lang="en-US" dirty="0"/>
              <a:t> (</a:t>
            </a:r>
            <a:r>
              <a:rPr lang="en-US" i="1" dirty="0"/>
              <a:t>uncertainty)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>
            <a:normAutofit/>
          </a:bodyPr>
          <a:lstStyle/>
          <a:p>
            <a:r>
              <a:rPr lang="fi-FI" b="1" dirty="0" smtClean="0"/>
              <a:t>Esensi</a:t>
            </a:r>
            <a:r>
              <a:rPr lang="fi-FI" b="1" dirty="0"/>
              <a:t>: Kurangnya informasi untuk merumuskan keputusan</a:t>
            </a:r>
            <a:r>
              <a:rPr lang="fi-FI" b="1" dirty="0" smtClean="0"/>
              <a:t>.</a:t>
            </a:r>
          </a:p>
          <a:p>
            <a:endParaRPr lang="fi-FI" b="1" dirty="0"/>
          </a:p>
          <a:p>
            <a:r>
              <a:rPr lang="en-US" b="1" dirty="0" err="1" smtClean="0"/>
              <a:t>Sumber</a:t>
            </a:r>
            <a:r>
              <a:rPr lang="en-US" b="1" dirty="0" smtClean="0"/>
              <a:t> </a:t>
            </a:r>
            <a:r>
              <a:rPr lang="en-US" b="1" dirty="0" err="1"/>
              <a:t>ketidakpastian</a:t>
            </a:r>
            <a:r>
              <a:rPr lang="en-US" b="1" dirty="0"/>
              <a:t>:</a:t>
            </a:r>
          </a:p>
          <a:p>
            <a:pPr lvl="1"/>
            <a:r>
              <a:rPr lang="en-US" dirty="0" smtClean="0"/>
              <a:t>Bahasa </a:t>
            </a:r>
            <a:r>
              <a:rPr lang="en-US" dirty="0"/>
              <a:t>yang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tepat</a:t>
            </a:r>
            <a:r>
              <a:rPr lang="en-US" dirty="0"/>
              <a:t>: </a:t>
            </a:r>
            <a:r>
              <a:rPr lang="en-US" dirty="0" err="1"/>
              <a:t>kesalahan</a:t>
            </a:r>
            <a:r>
              <a:rPr lang="en-US" dirty="0"/>
              <a:t> </a:t>
            </a:r>
            <a:r>
              <a:rPr lang="en-US" dirty="0" err="1"/>
              <a:t>translasi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 smtClean="0"/>
              <a:t>bahasa</a:t>
            </a:r>
            <a:r>
              <a:rPr lang="en-US" dirty="0" smtClean="0"/>
              <a:t> </a:t>
            </a:r>
            <a:r>
              <a:rPr lang="en-US" dirty="0" err="1" smtClean="0"/>
              <a:t>pakar</a:t>
            </a:r>
            <a:r>
              <a:rPr lang="en-US" dirty="0" smtClean="0"/>
              <a:t> </a:t>
            </a:r>
            <a:r>
              <a:rPr lang="en-US" dirty="0" err="1"/>
              <a:t>ke</a:t>
            </a:r>
            <a:r>
              <a:rPr lang="en-US" dirty="0"/>
              <a:t> </a:t>
            </a:r>
            <a:r>
              <a:rPr lang="en-US" dirty="0" err="1"/>
              <a:t>bentuk</a:t>
            </a:r>
            <a:r>
              <a:rPr lang="en-US" dirty="0"/>
              <a:t> </a:t>
            </a:r>
            <a:r>
              <a:rPr lang="en-US" dirty="0" smtClean="0"/>
              <a:t>IF-THEN</a:t>
            </a:r>
          </a:p>
          <a:p>
            <a:pPr lvl="1"/>
            <a:r>
              <a:rPr lang="en-US" dirty="0" smtClean="0"/>
              <a:t>Data/</a:t>
            </a:r>
            <a:r>
              <a:rPr lang="en-US" dirty="0" err="1" smtClean="0"/>
              <a:t>Informasi</a:t>
            </a:r>
            <a:r>
              <a:rPr lang="en-US" dirty="0" smtClean="0"/>
              <a:t>/</a:t>
            </a:r>
            <a:r>
              <a:rPr lang="en-US" dirty="0" err="1" smtClean="0"/>
              <a:t>Pengetahuan</a:t>
            </a:r>
            <a:r>
              <a:rPr lang="en-US" dirty="0"/>
              <a:t>: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lengkap</a:t>
            </a:r>
            <a:r>
              <a:rPr lang="en-US" dirty="0"/>
              <a:t>, </a:t>
            </a:r>
            <a:r>
              <a:rPr lang="en-US" dirty="0" err="1"/>
              <a:t>salah</a:t>
            </a:r>
            <a:r>
              <a:rPr lang="en-US" dirty="0"/>
              <a:t>, </a:t>
            </a:r>
            <a:r>
              <a:rPr lang="en-US" dirty="0" err="1"/>
              <a:t>hilang</a:t>
            </a:r>
            <a:r>
              <a:rPr lang="en-US" dirty="0"/>
              <a:t>, </a:t>
            </a:r>
            <a:r>
              <a:rPr lang="en-US" dirty="0" err="1" smtClean="0"/>
              <a:t>tidak</a:t>
            </a:r>
            <a:r>
              <a:rPr lang="en-US" dirty="0" smtClean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 smtClean="0"/>
              <a:t>diandalkan</a:t>
            </a:r>
            <a:r>
              <a:rPr lang="en-US" dirty="0" smtClean="0"/>
              <a:t>.</a:t>
            </a:r>
          </a:p>
          <a:p>
            <a:pPr lvl="1"/>
            <a:r>
              <a:rPr lang="en-US" dirty="0" err="1" smtClean="0"/>
              <a:t>Terminologi</a:t>
            </a:r>
            <a:r>
              <a:rPr lang="en-US" dirty="0" smtClean="0"/>
              <a:t>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 smtClean="0"/>
              <a:t>jelas</a:t>
            </a:r>
            <a:r>
              <a:rPr lang="en-US" dirty="0" smtClean="0"/>
              <a:t>/</a:t>
            </a:r>
            <a:r>
              <a:rPr lang="en-US" dirty="0" err="1" smtClean="0"/>
              <a:t>berubah-ubah</a:t>
            </a:r>
            <a:endParaRPr lang="en-US" dirty="0" smtClean="0"/>
          </a:p>
          <a:p>
            <a:pPr lvl="1"/>
            <a:r>
              <a:rPr lang="en-US" dirty="0" err="1" smtClean="0"/>
              <a:t>Pengetahuan</a:t>
            </a:r>
            <a:r>
              <a:rPr lang="en-US" dirty="0" smtClean="0"/>
              <a:t> </a:t>
            </a:r>
            <a:r>
              <a:rPr lang="en-US" dirty="0" err="1" smtClean="0"/>
              <a:t>berubah-ubah</a:t>
            </a:r>
            <a:endParaRPr lang="en-US" dirty="0" smtClean="0"/>
          </a:p>
          <a:p>
            <a:pPr lvl="1"/>
            <a:r>
              <a:rPr lang="en-US" dirty="0" smtClean="0"/>
              <a:t>Data </a:t>
            </a:r>
            <a:r>
              <a:rPr lang="en-US" dirty="0" err="1"/>
              <a:t>tak</a:t>
            </a:r>
            <a:r>
              <a:rPr lang="en-US" dirty="0"/>
              <a:t> </a:t>
            </a:r>
            <a:r>
              <a:rPr lang="en-US" dirty="0" err="1"/>
              <a:t>tepat</a:t>
            </a:r>
            <a:r>
              <a:rPr lang="en-US" dirty="0"/>
              <a:t>: </a:t>
            </a:r>
            <a:r>
              <a:rPr lang="en-US" dirty="0" err="1"/>
              <a:t>satu</a:t>
            </a:r>
            <a:r>
              <a:rPr lang="en-US" dirty="0"/>
              <a:t> </a:t>
            </a:r>
            <a:r>
              <a:rPr lang="en-US" dirty="0" err="1"/>
              <a:t>istilah</a:t>
            </a:r>
            <a:r>
              <a:rPr lang="en-US" dirty="0"/>
              <a:t> </a:t>
            </a:r>
            <a:r>
              <a:rPr lang="en-US" dirty="0" err="1"/>
              <a:t>banyak</a:t>
            </a:r>
            <a:r>
              <a:rPr lang="en-US" dirty="0"/>
              <a:t> </a:t>
            </a:r>
            <a:r>
              <a:rPr lang="en-US" dirty="0" err="1"/>
              <a:t>makna</a:t>
            </a:r>
            <a:r>
              <a:rPr lang="en-US" dirty="0"/>
              <a:t>, </a:t>
            </a:r>
            <a:r>
              <a:rPr lang="en-US" dirty="0" err="1"/>
              <a:t>banyak</a:t>
            </a:r>
            <a:r>
              <a:rPr lang="en-US" dirty="0"/>
              <a:t> </a:t>
            </a:r>
            <a:r>
              <a:rPr lang="en-US" dirty="0" err="1"/>
              <a:t>istilah</a:t>
            </a:r>
            <a:r>
              <a:rPr lang="en-US" dirty="0"/>
              <a:t> </a:t>
            </a:r>
            <a:r>
              <a:rPr lang="en-US" dirty="0" err="1" smtClean="0"/>
              <a:t>satu</a:t>
            </a:r>
            <a:r>
              <a:rPr lang="en-US" dirty="0" smtClean="0"/>
              <a:t> </a:t>
            </a:r>
            <a:r>
              <a:rPr lang="en-US" dirty="0" err="1"/>
              <a:t>sama</a:t>
            </a:r>
            <a:r>
              <a:rPr lang="en-US" dirty="0"/>
              <a:t> </a:t>
            </a:r>
            <a:r>
              <a:rPr lang="en-US" dirty="0" err="1" smtClean="0"/>
              <a:t>makna</a:t>
            </a:r>
            <a:endParaRPr lang="en-US" dirty="0" smtClean="0"/>
          </a:p>
          <a:p>
            <a:pPr lvl="1"/>
            <a:r>
              <a:rPr lang="en-US" dirty="0" smtClean="0"/>
              <a:t>– </a:t>
            </a:r>
            <a:r>
              <a:rPr lang="en-US" dirty="0" err="1"/>
              <a:t>Kombinasi</a:t>
            </a:r>
            <a:r>
              <a:rPr lang="en-US" dirty="0"/>
              <a:t> </a:t>
            </a:r>
            <a:r>
              <a:rPr lang="en-US" dirty="0" err="1"/>
              <a:t>pandangan</a:t>
            </a:r>
            <a:r>
              <a:rPr lang="en-US" dirty="0"/>
              <a:t> para </a:t>
            </a:r>
            <a:r>
              <a:rPr lang="en-US" dirty="0" err="1"/>
              <a:t>pakar</a:t>
            </a:r>
            <a:r>
              <a:rPr lang="en-US" dirty="0"/>
              <a:t> </a:t>
            </a:r>
            <a:r>
              <a:rPr lang="en-US" dirty="0" err="1" smtClean="0"/>
              <a:t>berbeda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Error-error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2135862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-26988"/>
            <a:ext cx="8229600" cy="1143001"/>
          </a:xfrm>
        </p:spPr>
        <p:txBody>
          <a:bodyPr/>
          <a:lstStyle/>
          <a:p>
            <a:pPr eaLnBrk="1" hangingPunct="1"/>
            <a:r>
              <a:rPr lang="en-US" smtClean="0">
                <a:solidFill>
                  <a:schemeClr val="bg1"/>
                </a:solidFill>
              </a:rPr>
              <a:t>Inference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idx="1"/>
          </p:nvPr>
        </p:nvSpPr>
        <p:spPr>
          <a:xfrm>
            <a:off x="468313" y="1341438"/>
            <a:ext cx="8229600" cy="5183187"/>
          </a:xfrm>
        </p:spPr>
        <p:txBody>
          <a:bodyPr/>
          <a:lstStyle/>
          <a:p>
            <a:pPr marL="514350" indent="-514350" algn="just" eaLnBrk="1" hangingPunct="1">
              <a:buFont typeface="Wingdings" pitchFamily="2" charset="2"/>
              <a:buChar char="q"/>
            </a:pPr>
            <a:r>
              <a:rPr lang="en-US" sz="1800" smtClean="0"/>
              <a:t>Dengan </a:t>
            </a:r>
            <a:r>
              <a:rPr lang="en-US" sz="1800" i="1" smtClean="0"/>
              <a:t>joint probability distribution</a:t>
            </a:r>
            <a:r>
              <a:rPr lang="en-US" sz="1800" smtClean="0"/>
              <a:t>, probability sembarang proposition bisa dihitung sbg. jumlah probability </a:t>
            </a:r>
            <a:r>
              <a:rPr lang="en-US" sz="1800" i="1" smtClean="0"/>
              <a:t>sample point </a:t>
            </a:r>
            <a:r>
              <a:rPr lang="en-US" sz="1800" smtClean="0"/>
              <a:t>di mana ia bernilai true.        Contoh :</a:t>
            </a:r>
          </a:p>
          <a:p>
            <a:pPr marL="514350" indent="-514350" algn="just" eaLnBrk="1" hangingPunct="1">
              <a:buFont typeface="Wingdings" pitchFamily="2" charset="2"/>
              <a:buChar char="q"/>
            </a:pPr>
            <a:endParaRPr lang="en-US" sz="1800" smtClean="0"/>
          </a:p>
          <a:p>
            <a:pPr marL="514350" indent="-514350" algn="just" eaLnBrk="1" hangingPunct="1">
              <a:buFont typeface="Wingdings" pitchFamily="2" charset="2"/>
              <a:buChar char="q"/>
            </a:pPr>
            <a:endParaRPr lang="en-US" sz="1800" smtClean="0"/>
          </a:p>
          <a:p>
            <a:pPr marL="514350" indent="-514350" algn="just" eaLnBrk="1" hangingPunct="1">
              <a:buFont typeface="Wingdings" pitchFamily="2" charset="2"/>
              <a:buChar char="q"/>
            </a:pPr>
            <a:endParaRPr lang="en-US" sz="1800" smtClean="0"/>
          </a:p>
          <a:p>
            <a:pPr marL="514350" indent="-514350" algn="just" eaLnBrk="1" hangingPunct="1">
              <a:buFont typeface="Wingdings" pitchFamily="2" charset="2"/>
              <a:buChar char="q"/>
            </a:pPr>
            <a:endParaRPr lang="en-US" sz="1800" smtClean="0"/>
          </a:p>
          <a:p>
            <a:pPr marL="514350" indent="-514350" algn="just" eaLnBrk="1" hangingPunct="1">
              <a:buFont typeface="Wingdings" pitchFamily="2" charset="2"/>
              <a:buChar char="q"/>
            </a:pPr>
            <a:endParaRPr lang="en-US" sz="1800" smtClean="0"/>
          </a:p>
          <a:p>
            <a:pPr marL="514350" indent="-514350" algn="just" eaLnBrk="1" hangingPunct="1">
              <a:buFont typeface="Wingdings" pitchFamily="2" charset="2"/>
              <a:buChar char="q"/>
            </a:pPr>
            <a:endParaRPr lang="en-US" sz="1800" smtClean="0"/>
          </a:p>
          <a:p>
            <a:pPr marL="514350" indent="-514350" algn="just" eaLnBrk="1" hangingPunct="1">
              <a:buFont typeface="Wingdings" pitchFamily="2" charset="2"/>
              <a:buChar char="q"/>
            </a:pPr>
            <a:r>
              <a:rPr lang="it-IT" sz="1800" b="1" smtClean="0"/>
              <a:t>Bisa juga menghitung conditional probability: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1042988" y="2305050"/>
          <a:ext cx="6216650" cy="1484312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219449"/>
                <a:gridCol w="1338854"/>
                <a:gridCol w="1219449"/>
                <a:gridCol w="1219449"/>
                <a:gridCol w="1219449"/>
              </a:tblGrid>
              <a:tr h="371078"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91459" marR="91459" marT="45749" marB="45749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toothache</a:t>
                      </a:r>
                      <a:endParaRPr lang="en-US" sz="1800" dirty="0"/>
                    </a:p>
                  </a:txBody>
                  <a:tcPr marL="91459" marR="91459" marT="45749" marB="45749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¬ toothache</a:t>
                      </a:r>
                      <a:endParaRPr lang="en-US" sz="1800" dirty="0"/>
                    </a:p>
                  </a:txBody>
                  <a:tcPr marL="91459" marR="91459" marT="45749" marB="45749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1078"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91459" marR="91459" marT="45749" marB="4574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catch</a:t>
                      </a:r>
                      <a:endParaRPr lang="en-US" sz="1800" dirty="0"/>
                    </a:p>
                  </a:txBody>
                  <a:tcPr marL="91459" marR="91459" marT="45749" marB="4574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¬ catch</a:t>
                      </a:r>
                      <a:endParaRPr lang="en-US" sz="1800" dirty="0"/>
                    </a:p>
                  </a:txBody>
                  <a:tcPr marL="91459" marR="91459" marT="45749" marB="4574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catch</a:t>
                      </a:r>
                      <a:endParaRPr lang="en-US" sz="1800" dirty="0"/>
                    </a:p>
                  </a:txBody>
                  <a:tcPr marL="91459" marR="91459" marT="45749" marB="4574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¬ catch</a:t>
                      </a:r>
                      <a:endParaRPr lang="en-US" sz="1800" dirty="0"/>
                    </a:p>
                  </a:txBody>
                  <a:tcPr marL="91459" marR="91459" marT="45749" marB="45749"/>
                </a:tc>
              </a:tr>
              <a:tr h="371078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cavity</a:t>
                      </a:r>
                      <a:endParaRPr lang="en-US" sz="1800" dirty="0"/>
                    </a:p>
                  </a:txBody>
                  <a:tcPr marL="91459" marR="91459" marT="45749" marB="4574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0.108</a:t>
                      </a:r>
                      <a:endParaRPr lang="en-US" sz="1800" dirty="0"/>
                    </a:p>
                  </a:txBody>
                  <a:tcPr marL="91459" marR="91459" marT="45749" marB="4574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0.012</a:t>
                      </a:r>
                      <a:endParaRPr lang="en-US" sz="1800" dirty="0"/>
                    </a:p>
                  </a:txBody>
                  <a:tcPr marL="91459" marR="91459" marT="45749" marB="4574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0.072</a:t>
                      </a:r>
                      <a:endParaRPr lang="en-US" sz="1800" dirty="0"/>
                    </a:p>
                  </a:txBody>
                  <a:tcPr marL="91459" marR="91459" marT="45749" marB="4574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0.008</a:t>
                      </a:r>
                      <a:endParaRPr lang="en-US" sz="1800" dirty="0"/>
                    </a:p>
                  </a:txBody>
                  <a:tcPr marL="91459" marR="91459" marT="45749" marB="45749"/>
                </a:tc>
              </a:tr>
              <a:tr h="371078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¬ cavity</a:t>
                      </a:r>
                      <a:endParaRPr lang="en-US" sz="1800" dirty="0"/>
                    </a:p>
                  </a:txBody>
                  <a:tcPr marL="91459" marR="91459" marT="45749" marB="4574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0.016</a:t>
                      </a:r>
                      <a:endParaRPr lang="en-US" sz="1800" dirty="0"/>
                    </a:p>
                  </a:txBody>
                  <a:tcPr marL="91459" marR="91459" marT="45749" marB="4574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0.064</a:t>
                      </a:r>
                      <a:endParaRPr lang="en-US" sz="1800" dirty="0"/>
                    </a:p>
                  </a:txBody>
                  <a:tcPr marL="91459" marR="91459" marT="45749" marB="4574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0.144</a:t>
                      </a:r>
                      <a:endParaRPr lang="en-US" sz="1800" dirty="0"/>
                    </a:p>
                  </a:txBody>
                  <a:tcPr marL="91459" marR="91459" marT="45749" marB="4574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0.576</a:t>
                      </a:r>
                      <a:endParaRPr lang="en-US" sz="1800" dirty="0"/>
                    </a:p>
                  </a:txBody>
                  <a:tcPr marL="91459" marR="91459" marT="45749" marB="45749"/>
                </a:tc>
              </a:tr>
            </a:tbl>
          </a:graphicData>
        </a:graphic>
      </p:graphicFrame>
      <p:sp>
        <p:nvSpPr>
          <p:cNvPr id="3" name="Rectangle 2"/>
          <p:cNvSpPr/>
          <p:nvPr/>
        </p:nvSpPr>
        <p:spPr>
          <a:xfrm>
            <a:off x="2268538" y="3033713"/>
            <a:ext cx="2519362" cy="72072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287588" y="3375025"/>
            <a:ext cx="2447925" cy="360363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graphicFrame>
        <p:nvGraphicFramePr>
          <p:cNvPr id="27684" name="Object 4"/>
          <p:cNvGraphicFramePr>
            <a:graphicFrameLocks noChangeAspect="1"/>
          </p:cNvGraphicFramePr>
          <p:nvPr/>
        </p:nvGraphicFramePr>
        <p:xfrm>
          <a:off x="1004888" y="4518025"/>
          <a:ext cx="6961187" cy="1584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87" name="Equation" r:id="rId4" imgW="3683000" imgH="838200" progId="Equation.3">
                  <p:embed/>
                </p:oleObj>
              </mc:Choice>
              <mc:Fallback>
                <p:oleObj name="Equation" r:id="rId4" imgW="3683000" imgH="838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4888" y="4518025"/>
                        <a:ext cx="6961187" cy="1584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959234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-26988"/>
            <a:ext cx="8229600" cy="1143001"/>
          </a:xfrm>
        </p:spPr>
        <p:txBody>
          <a:bodyPr/>
          <a:lstStyle/>
          <a:p>
            <a:pPr eaLnBrk="1" hangingPunct="1"/>
            <a:r>
              <a:rPr lang="en-US" smtClean="0">
                <a:solidFill>
                  <a:schemeClr val="bg1"/>
                </a:solidFill>
              </a:rPr>
              <a:t>Aturan Bayes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idx="1"/>
          </p:nvPr>
        </p:nvSpPr>
        <p:spPr>
          <a:xfrm>
            <a:off x="468313" y="1341438"/>
            <a:ext cx="8229600" cy="5183187"/>
          </a:xfrm>
        </p:spPr>
        <p:txBody>
          <a:bodyPr/>
          <a:lstStyle/>
          <a:p>
            <a:pPr marL="514350" indent="-514350" algn="just" eaLnBrk="1" hangingPunct="1">
              <a:buFont typeface="Wingdings" pitchFamily="2" charset="2"/>
              <a:buChar char="q"/>
            </a:pPr>
            <a:r>
              <a:rPr lang="en-US" sz="1800" smtClean="0"/>
              <a:t>Mendefiniskan fitur untuk setiap objek dengan :	P(x | </a:t>
            </a:r>
            <a:r>
              <a:rPr lang="el-GR" sz="1800" smtClean="0"/>
              <a:t>ω</a:t>
            </a:r>
            <a:r>
              <a:rPr lang="en-US" sz="1800" baseline="-25000" smtClean="0"/>
              <a:t>1</a:t>
            </a:r>
            <a:r>
              <a:rPr lang="en-US" sz="1800" smtClean="0"/>
              <a:t>)  &amp;  P(x |  </a:t>
            </a:r>
            <a:r>
              <a:rPr lang="el-GR" sz="1800" smtClean="0"/>
              <a:t>ω</a:t>
            </a:r>
            <a:r>
              <a:rPr lang="en-US" sz="1800" baseline="-25000" smtClean="0"/>
              <a:t>2</a:t>
            </a:r>
            <a:r>
              <a:rPr lang="en-US" sz="1800" smtClean="0"/>
              <a:t>) : (Probabilitas kodisional objek (x) terhadap kelas (</a:t>
            </a:r>
            <a:r>
              <a:rPr lang="el-GR" sz="1800" smtClean="0"/>
              <a:t>ω</a:t>
            </a:r>
            <a:r>
              <a:rPr lang="en-US" sz="1800" baseline="-25000" smtClean="0"/>
              <a:t>j</a:t>
            </a:r>
            <a:r>
              <a:rPr lang="en-US" sz="1800" smtClean="0"/>
              <a:t>) / Likelihood).</a:t>
            </a:r>
          </a:p>
          <a:p>
            <a:pPr marL="514350" indent="-514350" algn="just" eaLnBrk="1" hangingPunct="1">
              <a:buFont typeface="Wingdings" pitchFamily="2" charset="2"/>
              <a:buChar char="q"/>
            </a:pPr>
            <a:endParaRPr lang="en-US" sz="1800" smtClean="0"/>
          </a:p>
          <a:p>
            <a:pPr marL="514350" indent="-514350" algn="just" eaLnBrk="1" hangingPunct="1">
              <a:buFont typeface="Wingdings" pitchFamily="2" charset="2"/>
              <a:buChar char="q"/>
            </a:pPr>
            <a:endParaRPr lang="en-US" sz="1800" smtClean="0"/>
          </a:p>
          <a:p>
            <a:pPr marL="514350" indent="-514350" algn="just" eaLnBrk="1" hangingPunct="1">
              <a:buFont typeface="Wingdings" pitchFamily="2" charset="2"/>
              <a:buChar char="q"/>
            </a:pPr>
            <a:endParaRPr lang="en-US" sz="1800" smtClean="0"/>
          </a:p>
          <a:p>
            <a:pPr marL="514350" indent="-514350" algn="just" eaLnBrk="1" hangingPunct="1">
              <a:buFont typeface="Wingdings" pitchFamily="2" charset="2"/>
              <a:buChar char="q"/>
            </a:pPr>
            <a:endParaRPr lang="en-US" sz="1800" smtClean="0"/>
          </a:p>
          <a:p>
            <a:pPr marL="514350" indent="-514350" algn="just" eaLnBrk="1" hangingPunct="1">
              <a:buFont typeface="Wingdings" pitchFamily="2" charset="2"/>
              <a:buChar char="q"/>
            </a:pPr>
            <a:endParaRPr lang="en-US" sz="1800" smtClean="0"/>
          </a:p>
          <a:p>
            <a:pPr marL="514350" indent="-514350" algn="just" eaLnBrk="1" hangingPunct="1">
              <a:buFont typeface="Wingdings" pitchFamily="2" charset="2"/>
              <a:buChar char="q"/>
            </a:pPr>
            <a:endParaRPr lang="en-US" sz="1800" smtClean="0"/>
          </a:p>
        </p:txBody>
      </p:sp>
      <p:graphicFrame>
        <p:nvGraphicFramePr>
          <p:cNvPr id="28676" name="Object 3"/>
          <p:cNvGraphicFramePr>
            <a:graphicFrameLocks noChangeAspect="1"/>
          </p:cNvGraphicFramePr>
          <p:nvPr/>
        </p:nvGraphicFramePr>
        <p:xfrm>
          <a:off x="1116013" y="2133600"/>
          <a:ext cx="3000375" cy="841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93" name="Equation" r:id="rId4" imgW="1586811" imgH="444307" progId="Equation.3">
                  <p:embed/>
                </p:oleObj>
              </mc:Choice>
              <mc:Fallback>
                <p:oleObj name="Equation" r:id="rId4" imgW="1586811" imgH="444307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2133600"/>
                        <a:ext cx="3000375" cy="841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677" name="Object 6"/>
          <p:cNvGraphicFramePr>
            <a:graphicFrameLocks noChangeAspect="1"/>
          </p:cNvGraphicFramePr>
          <p:nvPr/>
        </p:nvGraphicFramePr>
        <p:xfrm>
          <a:off x="1116013" y="3187700"/>
          <a:ext cx="3648075" cy="746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94" name="Equation" r:id="rId6" imgW="1930400" imgH="393700" progId="Equation.3">
                  <p:embed/>
                </p:oleObj>
              </mc:Choice>
              <mc:Fallback>
                <p:oleObj name="Equation" r:id="rId6" imgW="1930400" imgH="3937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3187700"/>
                        <a:ext cx="3648075" cy="746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678" name="Object 10"/>
          <p:cNvGraphicFramePr>
            <a:graphicFrameLocks noChangeAspect="1"/>
          </p:cNvGraphicFramePr>
          <p:nvPr/>
        </p:nvGraphicFramePr>
        <p:xfrm>
          <a:off x="1116013" y="4162425"/>
          <a:ext cx="2808287" cy="841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95" name="Equation" r:id="rId8" imgW="1485255" imgH="444307" progId="Equation.3">
                  <p:embed/>
                </p:oleObj>
              </mc:Choice>
              <mc:Fallback>
                <p:oleObj name="Equation" r:id="rId8" imgW="1485255" imgH="444307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4162425"/>
                        <a:ext cx="2808287" cy="841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8043620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-26988"/>
            <a:ext cx="8229600" cy="1143001"/>
          </a:xfrm>
        </p:spPr>
        <p:txBody>
          <a:bodyPr/>
          <a:lstStyle/>
          <a:p>
            <a:pPr eaLnBrk="1" hangingPunct="1"/>
            <a:r>
              <a:rPr lang="en-US" smtClean="0">
                <a:solidFill>
                  <a:schemeClr val="bg1"/>
                </a:solidFill>
              </a:rPr>
              <a:t>Case Study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idx="1"/>
          </p:nvPr>
        </p:nvSpPr>
        <p:spPr>
          <a:xfrm>
            <a:off x="468313" y="1341438"/>
            <a:ext cx="8229600" cy="5183187"/>
          </a:xfrm>
        </p:spPr>
        <p:txBody>
          <a:bodyPr/>
          <a:lstStyle/>
          <a:p>
            <a:pPr marL="514350" indent="-514350" algn="just" eaLnBrk="1" hangingPunct="1">
              <a:buFont typeface="Wingdings" pitchFamily="2" charset="2"/>
              <a:buChar char="q"/>
              <a:defRPr/>
            </a:pPr>
            <a:r>
              <a:rPr lang="en-US" sz="1800" dirty="0" err="1" smtClean="0"/>
              <a:t>Diketahui</a:t>
            </a:r>
            <a:r>
              <a:rPr lang="en-US" sz="1800" dirty="0" smtClean="0"/>
              <a:t> </a:t>
            </a:r>
            <a:r>
              <a:rPr lang="en-US" sz="1800" dirty="0" err="1" smtClean="0"/>
              <a:t>probabilitas</a:t>
            </a:r>
            <a:r>
              <a:rPr lang="en-US" sz="1800" dirty="0" smtClean="0"/>
              <a:t> </a:t>
            </a:r>
            <a:r>
              <a:rPr lang="en-US" sz="1800" dirty="0" err="1" smtClean="0"/>
              <a:t>ikan</a:t>
            </a:r>
            <a:r>
              <a:rPr lang="en-US" sz="1800" dirty="0" smtClean="0"/>
              <a:t> Sea Bass </a:t>
            </a:r>
            <a:r>
              <a:rPr lang="en-US" sz="1800" dirty="0" err="1" smtClean="0"/>
              <a:t>dan</a:t>
            </a:r>
            <a:r>
              <a:rPr lang="en-US" sz="1800" dirty="0" smtClean="0"/>
              <a:t> Salmon </a:t>
            </a:r>
            <a:r>
              <a:rPr lang="en-US" sz="1800" dirty="0" err="1" smtClean="0"/>
              <a:t>masing-masing</a:t>
            </a:r>
            <a:r>
              <a:rPr lang="en-US" sz="1800" dirty="0" smtClean="0"/>
              <a:t> </a:t>
            </a:r>
            <a:r>
              <a:rPr lang="en-US" sz="1800" dirty="0" err="1" smtClean="0"/>
              <a:t>adalah</a:t>
            </a:r>
            <a:r>
              <a:rPr lang="en-US" sz="1800" dirty="0" smtClean="0"/>
              <a:t>  </a:t>
            </a:r>
            <a:r>
              <a:rPr lang="id-ID" sz="1800" dirty="0" smtClean="0"/>
              <a:t>P(ω</a:t>
            </a:r>
            <a:r>
              <a:rPr lang="en-US" sz="1800" baseline="-25000" dirty="0" smtClean="0"/>
              <a:t>2</a:t>
            </a:r>
            <a:r>
              <a:rPr lang="id-ID" sz="1800" dirty="0" smtClean="0"/>
              <a:t>) =</a:t>
            </a:r>
            <a:r>
              <a:rPr lang="en-US" sz="1800" dirty="0" smtClean="0"/>
              <a:t> 2/3 </a:t>
            </a:r>
            <a:r>
              <a:rPr lang="en-US" sz="1800" dirty="0" err="1" smtClean="0"/>
              <a:t>dan</a:t>
            </a:r>
            <a:r>
              <a:rPr lang="en-US" sz="1800" dirty="0" smtClean="0"/>
              <a:t> </a:t>
            </a:r>
            <a:r>
              <a:rPr lang="id-ID" sz="1800" dirty="0" smtClean="0"/>
              <a:t>P(ω</a:t>
            </a:r>
            <a:r>
              <a:rPr lang="id-ID" sz="1800" baseline="-25000" dirty="0" smtClean="0"/>
              <a:t>1</a:t>
            </a:r>
            <a:r>
              <a:rPr lang="id-ID" sz="1800" dirty="0" smtClean="0"/>
              <a:t>) = </a:t>
            </a:r>
            <a:r>
              <a:rPr lang="en-US" sz="1800" dirty="0" smtClean="0"/>
              <a:t>1/3. </a:t>
            </a:r>
            <a:r>
              <a:rPr lang="en-US" sz="1800" dirty="0" err="1" smtClean="0"/>
              <a:t>Tentukan</a:t>
            </a:r>
            <a:r>
              <a:rPr lang="en-US" sz="1800" dirty="0" smtClean="0"/>
              <a:t> </a:t>
            </a:r>
            <a:r>
              <a:rPr lang="en-US" sz="1800" dirty="0" err="1" smtClean="0"/>
              <a:t>hasil</a:t>
            </a:r>
            <a:r>
              <a:rPr lang="en-US" sz="1800" dirty="0" smtClean="0"/>
              <a:t> </a:t>
            </a:r>
            <a:r>
              <a:rPr lang="en-US" sz="1800" dirty="0" err="1" smtClean="0"/>
              <a:t>keputusan</a:t>
            </a:r>
            <a:r>
              <a:rPr lang="en-US" sz="1800" dirty="0" smtClean="0"/>
              <a:t> </a:t>
            </a:r>
            <a:r>
              <a:rPr lang="en-US" sz="1800" dirty="0" err="1" smtClean="0"/>
              <a:t>klasifikasi</a:t>
            </a:r>
            <a:r>
              <a:rPr lang="en-US" sz="1800" dirty="0" smtClean="0"/>
              <a:t> </a:t>
            </a:r>
            <a:r>
              <a:rPr lang="en-US" sz="1800" dirty="0" err="1" smtClean="0"/>
              <a:t>jika</a:t>
            </a:r>
            <a:r>
              <a:rPr lang="en-US" sz="1800" dirty="0" smtClean="0"/>
              <a:t> input x = 13, </a:t>
            </a:r>
            <a:r>
              <a:rPr lang="en-US" sz="1800" dirty="0" err="1" smtClean="0"/>
              <a:t>dimana</a:t>
            </a:r>
            <a:r>
              <a:rPr lang="en-US" sz="1800" dirty="0" smtClean="0"/>
              <a:t> </a:t>
            </a:r>
            <a:r>
              <a:rPr lang="en-US" sz="1800" dirty="0" err="1" smtClean="0"/>
              <a:t>probabilitas</a:t>
            </a:r>
            <a:r>
              <a:rPr lang="en-US" sz="1800" dirty="0" smtClean="0"/>
              <a:t> likelihood-</a:t>
            </a:r>
            <a:r>
              <a:rPr lang="en-US" sz="1800" dirty="0" err="1" smtClean="0"/>
              <a:t>nya</a:t>
            </a:r>
            <a:r>
              <a:rPr lang="en-US" sz="1800" dirty="0" smtClean="0"/>
              <a:t> </a:t>
            </a:r>
            <a:r>
              <a:rPr lang="en-US" sz="1800" dirty="0" err="1" smtClean="0"/>
              <a:t>masing-masing</a:t>
            </a:r>
            <a:r>
              <a:rPr lang="en-US" sz="1800" dirty="0" smtClean="0"/>
              <a:t> </a:t>
            </a:r>
            <a:r>
              <a:rPr lang="id-ID" sz="1800" dirty="0" smtClean="0"/>
              <a:t>P(</a:t>
            </a:r>
            <a:r>
              <a:rPr lang="en-US" sz="1800" dirty="0" smtClean="0"/>
              <a:t>x</a:t>
            </a:r>
            <a:r>
              <a:rPr lang="id-ID" sz="1800" dirty="0" smtClean="0"/>
              <a:t> | ω</a:t>
            </a:r>
            <a:r>
              <a:rPr lang="id-ID" sz="1800" baseline="-25000" dirty="0" smtClean="0"/>
              <a:t>1</a:t>
            </a:r>
            <a:r>
              <a:rPr lang="id-ID" sz="1800" dirty="0" smtClean="0"/>
              <a:t>) = 0</a:t>
            </a:r>
            <a:r>
              <a:rPr lang="en-US" sz="1800" dirty="0" smtClean="0"/>
              <a:t>.</a:t>
            </a:r>
            <a:r>
              <a:rPr lang="id-ID" sz="1800" dirty="0" smtClean="0"/>
              <a:t>28</a:t>
            </a:r>
            <a:r>
              <a:rPr lang="en-US" sz="1800" dirty="0" smtClean="0"/>
              <a:t> </a:t>
            </a:r>
            <a:r>
              <a:rPr lang="id-ID" sz="1800" dirty="0" smtClean="0"/>
              <a:t>dan P(</a:t>
            </a:r>
            <a:r>
              <a:rPr lang="en-US" sz="1800" dirty="0" smtClean="0"/>
              <a:t>x</a:t>
            </a:r>
            <a:r>
              <a:rPr lang="id-ID" sz="1800" dirty="0" smtClean="0"/>
              <a:t> | ω</a:t>
            </a:r>
            <a:r>
              <a:rPr lang="id-ID" sz="1800" baseline="-25000" dirty="0" smtClean="0"/>
              <a:t>2</a:t>
            </a:r>
            <a:r>
              <a:rPr lang="id-ID" sz="1800" dirty="0" smtClean="0"/>
              <a:t>) = 0</a:t>
            </a:r>
            <a:r>
              <a:rPr lang="en-US" sz="1800" dirty="0" smtClean="0"/>
              <a:t>.</a:t>
            </a:r>
            <a:r>
              <a:rPr lang="id-ID" sz="1800" dirty="0" smtClean="0"/>
              <a:t>17</a:t>
            </a:r>
            <a:r>
              <a:rPr lang="en-US" sz="1800" dirty="0" smtClean="0"/>
              <a:t> !</a:t>
            </a:r>
          </a:p>
          <a:p>
            <a:pPr marL="514350" indent="-514350" algn="just" eaLnBrk="1" hangingPunct="1">
              <a:buFont typeface="Wingdings" pitchFamily="2" charset="2"/>
              <a:buChar char="q"/>
              <a:defRPr/>
            </a:pPr>
            <a:r>
              <a:rPr lang="en-US" sz="1800" dirty="0" err="1" smtClean="0"/>
              <a:t>Penyelesaian</a:t>
            </a:r>
            <a:r>
              <a:rPr lang="en-US" sz="1800" dirty="0" smtClean="0"/>
              <a:t> :</a:t>
            </a:r>
          </a:p>
          <a:p>
            <a:pPr marL="514350" indent="-514350" algn="just" eaLnBrk="1" hangingPunct="1">
              <a:buFont typeface="Wingdings" pitchFamily="2" charset="2"/>
              <a:buChar char="q"/>
              <a:defRPr/>
            </a:pPr>
            <a:endParaRPr lang="en-US" sz="1800" dirty="0"/>
          </a:p>
          <a:p>
            <a:pPr marL="514350" indent="-514350" algn="just" eaLnBrk="1" hangingPunct="1">
              <a:buFont typeface="Wingdings" pitchFamily="2" charset="2"/>
              <a:buChar char="q"/>
              <a:defRPr/>
            </a:pPr>
            <a:endParaRPr lang="en-US" sz="1800" dirty="0" smtClean="0"/>
          </a:p>
          <a:p>
            <a:pPr marL="514350" indent="-514350" algn="just" eaLnBrk="1" hangingPunct="1">
              <a:buFont typeface="Wingdings" pitchFamily="2" charset="2"/>
              <a:buChar char="q"/>
              <a:defRPr/>
            </a:pPr>
            <a:endParaRPr lang="en-US" sz="1800" dirty="0"/>
          </a:p>
          <a:p>
            <a:pPr marL="514350" indent="-514350" algn="just" eaLnBrk="1" hangingPunct="1">
              <a:buFont typeface="Wingdings" pitchFamily="2" charset="2"/>
              <a:buChar char="q"/>
              <a:defRPr/>
            </a:pPr>
            <a:endParaRPr lang="en-US" sz="1800" dirty="0" smtClean="0"/>
          </a:p>
          <a:p>
            <a:pPr marL="514350" indent="-514350" algn="just" eaLnBrk="1" hangingPunct="1">
              <a:buFont typeface="Wingdings" pitchFamily="2" charset="2"/>
              <a:buChar char="q"/>
              <a:defRPr/>
            </a:pPr>
            <a:endParaRPr lang="en-US" sz="1800" dirty="0"/>
          </a:p>
          <a:p>
            <a:pPr marL="514350" indent="-514350" algn="just" eaLnBrk="1" hangingPunct="1">
              <a:buFont typeface="Wingdings" pitchFamily="2" charset="2"/>
              <a:buChar char="q"/>
              <a:defRPr/>
            </a:pPr>
            <a:endParaRPr lang="en-US" sz="1800" dirty="0" smtClean="0"/>
          </a:p>
          <a:p>
            <a:pPr marL="514350" indent="-514350" algn="just" eaLnBrk="1" hangingPunct="1">
              <a:buFont typeface="Wingdings" pitchFamily="2" charset="2"/>
              <a:buChar char="q"/>
              <a:defRPr/>
            </a:pPr>
            <a:endParaRPr lang="en-US" sz="1800" dirty="0"/>
          </a:p>
          <a:p>
            <a:pPr marL="514350" indent="-514350" algn="just" eaLnBrk="1" hangingPunct="1">
              <a:buFont typeface="Wingdings" pitchFamily="2" charset="2"/>
              <a:buChar char="q"/>
              <a:defRPr/>
            </a:pPr>
            <a:endParaRPr lang="en-US" sz="1800" dirty="0" smtClean="0"/>
          </a:p>
          <a:p>
            <a:pPr marL="0" indent="0" algn="just" eaLnBrk="1" hangingPunct="1">
              <a:buFontTx/>
              <a:buNone/>
              <a:defRPr/>
            </a:pPr>
            <a:endParaRPr lang="en-US" sz="1800" dirty="0" smtClean="0"/>
          </a:p>
          <a:p>
            <a:pPr marL="0" indent="0" algn="just" eaLnBrk="1" hangingPunct="1">
              <a:buFontTx/>
              <a:buNone/>
              <a:defRPr/>
            </a:pPr>
            <a:endParaRPr lang="en-US" sz="1800" dirty="0"/>
          </a:p>
          <a:p>
            <a:pPr marL="0" indent="0" algn="just" eaLnBrk="1" hangingPunct="1">
              <a:buFontTx/>
              <a:buNone/>
              <a:defRPr/>
            </a:pPr>
            <a:r>
              <a:rPr lang="en-US" sz="1800" dirty="0" smtClean="0"/>
              <a:t>         </a:t>
            </a:r>
            <a:r>
              <a:rPr lang="en-US" sz="1800" dirty="0" err="1" smtClean="0"/>
              <a:t>Karena</a:t>
            </a:r>
            <a:r>
              <a:rPr lang="en-US" sz="1800" dirty="0" smtClean="0"/>
              <a:t> </a:t>
            </a:r>
            <a:r>
              <a:rPr lang="id-ID" sz="1800" dirty="0"/>
              <a:t>ω</a:t>
            </a:r>
            <a:r>
              <a:rPr lang="id-ID" sz="1800" baseline="-25000" dirty="0"/>
              <a:t>2 </a:t>
            </a:r>
            <a:r>
              <a:rPr lang="en-US" sz="1800" dirty="0" smtClean="0"/>
              <a:t>&gt;</a:t>
            </a:r>
            <a:r>
              <a:rPr lang="id-ID" sz="1800" dirty="0"/>
              <a:t> </a:t>
            </a:r>
            <a:r>
              <a:rPr lang="id-ID" sz="1800" dirty="0" smtClean="0"/>
              <a:t>ω</a:t>
            </a:r>
            <a:r>
              <a:rPr lang="en-US" sz="1800" baseline="-25000" dirty="0" smtClean="0"/>
              <a:t>1</a:t>
            </a:r>
            <a:r>
              <a:rPr lang="en-US" sz="1800" dirty="0" smtClean="0"/>
              <a:t>, </a:t>
            </a:r>
            <a:r>
              <a:rPr lang="en-US" sz="1800" dirty="0" err="1" smtClean="0"/>
              <a:t>maka</a:t>
            </a:r>
            <a:r>
              <a:rPr lang="en-US" sz="1800" dirty="0" smtClean="0"/>
              <a:t> data </a:t>
            </a:r>
            <a:r>
              <a:rPr lang="en-US" sz="1800" dirty="0" err="1" smtClean="0"/>
              <a:t>uji</a:t>
            </a:r>
            <a:r>
              <a:rPr lang="en-US" sz="1800" dirty="0" smtClean="0"/>
              <a:t> x </a:t>
            </a:r>
            <a:r>
              <a:rPr lang="en-US" sz="1800" dirty="0" err="1" smtClean="0"/>
              <a:t>termasuk</a:t>
            </a:r>
            <a:r>
              <a:rPr lang="en-US" sz="1800" dirty="0" smtClean="0"/>
              <a:t> </a:t>
            </a:r>
            <a:r>
              <a:rPr lang="en-US" sz="1800" dirty="0" err="1" smtClean="0"/>
              <a:t>kelas</a:t>
            </a:r>
            <a:r>
              <a:rPr lang="en-US" sz="1800" dirty="0" smtClean="0"/>
              <a:t> </a:t>
            </a:r>
            <a:r>
              <a:rPr lang="id-ID" sz="1800" dirty="0" smtClean="0"/>
              <a:t>ω</a:t>
            </a:r>
            <a:r>
              <a:rPr lang="id-ID" sz="1800" baseline="-25000" dirty="0" smtClean="0"/>
              <a:t>2 </a:t>
            </a:r>
            <a:r>
              <a:rPr lang="en-US" sz="1800" dirty="0" smtClean="0"/>
              <a:t>(</a:t>
            </a:r>
            <a:r>
              <a:rPr lang="en-US" sz="1800" dirty="0" err="1" smtClean="0"/>
              <a:t>ikan</a:t>
            </a:r>
            <a:r>
              <a:rPr lang="en-US" sz="1800" dirty="0" smtClean="0"/>
              <a:t> Sea Bass).</a:t>
            </a:r>
            <a:endParaRPr lang="en-US" sz="1800" dirty="0"/>
          </a:p>
          <a:p>
            <a:pPr marL="0" indent="0" algn="just" eaLnBrk="1" hangingPunct="1">
              <a:buFontTx/>
              <a:buNone/>
              <a:defRPr/>
            </a:pPr>
            <a:endParaRPr lang="en-US" sz="1800" dirty="0" smtClean="0"/>
          </a:p>
          <a:p>
            <a:pPr marL="514350" indent="-514350" algn="just" eaLnBrk="1" hangingPunct="1">
              <a:buFont typeface="Wingdings" pitchFamily="2" charset="2"/>
              <a:buChar char="q"/>
              <a:defRPr/>
            </a:pPr>
            <a:endParaRPr lang="en-US" sz="1800" dirty="0"/>
          </a:p>
          <a:p>
            <a:pPr marL="514350" indent="-514350" algn="just" eaLnBrk="1" hangingPunct="1">
              <a:buFont typeface="Wingdings" pitchFamily="2" charset="2"/>
              <a:buChar char="q"/>
              <a:defRPr/>
            </a:pPr>
            <a:endParaRPr lang="en-US" sz="1800" dirty="0" smtClean="0"/>
          </a:p>
          <a:p>
            <a:pPr marL="514350" indent="-514350" algn="just" eaLnBrk="1" hangingPunct="1">
              <a:buFont typeface="Wingdings" pitchFamily="2" charset="2"/>
              <a:buChar char="q"/>
              <a:defRPr/>
            </a:pPr>
            <a:endParaRPr lang="en-US" sz="1800" dirty="0"/>
          </a:p>
          <a:p>
            <a:pPr marL="514350" indent="-514350" algn="just" eaLnBrk="1" hangingPunct="1">
              <a:buFont typeface="Wingdings" pitchFamily="2" charset="2"/>
              <a:buChar char="q"/>
              <a:defRPr/>
            </a:pPr>
            <a:endParaRPr lang="en-US" sz="1800" dirty="0" smtClean="0"/>
          </a:p>
          <a:p>
            <a:pPr marL="514350" indent="-514350" algn="just" eaLnBrk="1" hangingPunct="1">
              <a:buFont typeface="Wingdings" pitchFamily="2" charset="2"/>
              <a:buChar char="q"/>
              <a:defRPr/>
            </a:pPr>
            <a:endParaRPr lang="en-US" sz="1800" dirty="0" smtClean="0"/>
          </a:p>
          <a:p>
            <a:pPr marL="514350" indent="-514350" algn="just" eaLnBrk="1" hangingPunct="1">
              <a:buFont typeface="Wingdings" pitchFamily="2" charset="2"/>
              <a:buChar char="q"/>
              <a:defRPr/>
            </a:pPr>
            <a:endParaRPr lang="en-US" sz="1800" dirty="0" smtClean="0"/>
          </a:p>
          <a:p>
            <a:pPr marL="514350" indent="-514350" algn="just" eaLnBrk="1" hangingPunct="1">
              <a:buFont typeface="Wingdings" pitchFamily="2" charset="2"/>
              <a:buChar char="q"/>
              <a:defRPr/>
            </a:pPr>
            <a:endParaRPr lang="en-US" sz="1800" dirty="0" smtClean="0"/>
          </a:p>
        </p:txBody>
      </p:sp>
      <p:graphicFrame>
        <p:nvGraphicFramePr>
          <p:cNvPr id="29700" name="Object 1"/>
          <p:cNvGraphicFramePr>
            <a:graphicFrameLocks noChangeAspect="1"/>
          </p:cNvGraphicFramePr>
          <p:nvPr/>
        </p:nvGraphicFramePr>
        <p:xfrm>
          <a:off x="5940425" y="3517900"/>
          <a:ext cx="2698750" cy="509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63" name="Equation" r:id="rId4" imgW="1981200" imgH="444500" progId="Equation.3">
                  <p:embed/>
                </p:oleObj>
              </mc:Choice>
              <mc:Fallback>
                <p:oleObj name="Equation" r:id="rId4" imgW="1981200" imgH="4445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40425" y="3517900"/>
                        <a:ext cx="2698750" cy="509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701" name="Object 2"/>
          <p:cNvGraphicFramePr>
            <a:graphicFrameLocks noChangeAspect="1"/>
          </p:cNvGraphicFramePr>
          <p:nvPr/>
        </p:nvGraphicFramePr>
        <p:xfrm>
          <a:off x="5003800" y="2878138"/>
          <a:ext cx="2808288" cy="574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64" name="Equation" r:id="rId6" imgW="1536033" imgH="444307" progId="Equation.3">
                  <p:embed/>
                </p:oleObj>
              </mc:Choice>
              <mc:Fallback>
                <p:oleObj name="Equation" r:id="rId6" imgW="1536033" imgH="444307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03800" y="2878138"/>
                        <a:ext cx="2808288" cy="574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702" name="Object 3"/>
          <p:cNvGraphicFramePr>
            <a:graphicFrameLocks noChangeAspect="1"/>
          </p:cNvGraphicFramePr>
          <p:nvPr/>
        </p:nvGraphicFramePr>
        <p:xfrm>
          <a:off x="5940425" y="4699000"/>
          <a:ext cx="2663825" cy="481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65" name="Equation" r:id="rId8" imgW="2286000" imgH="419100" progId="Equation.3">
                  <p:embed/>
                </p:oleObj>
              </mc:Choice>
              <mc:Fallback>
                <p:oleObj name="Equation" r:id="rId8" imgW="2286000" imgH="419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40425" y="4699000"/>
                        <a:ext cx="2663825" cy="481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703" name="Object 4"/>
          <p:cNvGraphicFramePr>
            <a:graphicFrameLocks noChangeAspect="1"/>
          </p:cNvGraphicFramePr>
          <p:nvPr/>
        </p:nvGraphicFramePr>
        <p:xfrm>
          <a:off x="5940425" y="4122738"/>
          <a:ext cx="2735263" cy="481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66" name="Equation" r:id="rId10" imgW="1892300" imgH="419100" progId="Equation.3">
                  <p:embed/>
                </p:oleObj>
              </mc:Choice>
              <mc:Fallback>
                <p:oleObj name="Equation" r:id="rId10" imgW="1892300" imgH="419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40425" y="4122738"/>
                        <a:ext cx="2735263" cy="481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704" name="Object 5"/>
          <p:cNvGraphicFramePr>
            <a:graphicFrameLocks noChangeAspect="1"/>
          </p:cNvGraphicFramePr>
          <p:nvPr/>
        </p:nvGraphicFramePr>
        <p:xfrm>
          <a:off x="1042988" y="2947988"/>
          <a:ext cx="2520950" cy="574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67" name="Equation" r:id="rId12" imgW="1485255" imgH="444307" progId="Equation.3">
                  <p:embed/>
                </p:oleObj>
              </mc:Choice>
              <mc:Fallback>
                <p:oleObj name="Equation" r:id="rId12" imgW="1485255" imgH="444307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2988" y="2947988"/>
                        <a:ext cx="2520950" cy="574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705" name="Object 6"/>
          <p:cNvGraphicFramePr>
            <a:graphicFrameLocks noChangeAspect="1"/>
          </p:cNvGraphicFramePr>
          <p:nvPr/>
        </p:nvGraphicFramePr>
        <p:xfrm>
          <a:off x="1908175" y="3524250"/>
          <a:ext cx="3024188" cy="509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68" name="Equation" r:id="rId14" imgW="1981200" imgH="444500" progId="Equation.3">
                  <p:embed/>
                </p:oleObj>
              </mc:Choice>
              <mc:Fallback>
                <p:oleObj name="Equation" r:id="rId14" imgW="1981200" imgH="4445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8175" y="3524250"/>
                        <a:ext cx="3024188" cy="509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706" name="Object 8"/>
          <p:cNvGraphicFramePr>
            <a:graphicFrameLocks noChangeAspect="1"/>
          </p:cNvGraphicFramePr>
          <p:nvPr/>
        </p:nvGraphicFramePr>
        <p:xfrm>
          <a:off x="1908175" y="4748213"/>
          <a:ext cx="3095625" cy="481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69" name="Equation" r:id="rId16" imgW="2298700" imgH="419100" progId="Equation.3">
                  <p:embed/>
                </p:oleObj>
              </mc:Choice>
              <mc:Fallback>
                <p:oleObj name="Equation" r:id="rId16" imgW="2298700" imgH="419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8175" y="4748213"/>
                        <a:ext cx="3095625" cy="481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707" name="Object 9"/>
          <p:cNvGraphicFramePr>
            <a:graphicFrameLocks noChangeAspect="1"/>
          </p:cNvGraphicFramePr>
          <p:nvPr/>
        </p:nvGraphicFramePr>
        <p:xfrm>
          <a:off x="1908175" y="4100513"/>
          <a:ext cx="3024188" cy="481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70" name="Equation" r:id="rId18" imgW="1892300" imgH="419100" progId="Equation.3">
                  <p:embed/>
                </p:oleObj>
              </mc:Choice>
              <mc:Fallback>
                <p:oleObj name="Equation" r:id="rId18" imgW="1892300" imgH="419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8175" y="4100513"/>
                        <a:ext cx="3024188" cy="481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708" name="Object 10"/>
          <p:cNvGraphicFramePr>
            <a:graphicFrameLocks noChangeAspect="1"/>
          </p:cNvGraphicFramePr>
          <p:nvPr/>
        </p:nvGraphicFramePr>
        <p:xfrm>
          <a:off x="1093788" y="5516563"/>
          <a:ext cx="3406775" cy="52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71" name="Equation" r:id="rId20" imgW="1714500" imgH="342900" progId="Equation.3">
                  <p:embed/>
                </p:oleObj>
              </mc:Choice>
              <mc:Fallback>
                <p:oleObj name="Equation" r:id="rId20" imgW="1714500" imgH="342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93788" y="5516563"/>
                        <a:ext cx="3406775" cy="520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449914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45" t="10156" r="18741" b="14063"/>
          <a:stretch/>
        </p:blipFill>
        <p:spPr bwMode="auto">
          <a:xfrm>
            <a:off x="228600" y="152400"/>
            <a:ext cx="8420100" cy="5543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3735576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150"/>
          <p:cNvSpPr>
            <a:spLocks noGrp="1" noChangeArrowheads="1"/>
          </p:cNvSpPr>
          <p:nvPr>
            <p:ph type="ctrTitle"/>
          </p:nvPr>
        </p:nvSpPr>
        <p:spPr>
          <a:xfrm>
            <a:off x="179388" y="4797425"/>
            <a:ext cx="4537075" cy="647700"/>
          </a:xfrm>
        </p:spPr>
        <p:txBody>
          <a:bodyPr/>
          <a:lstStyle/>
          <a:p>
            <a:pPr algn="l" eaLnBrk="1" hangingPunct="1"/>
            <a:r>
              <a:rPr lang="es-UY" sz="3600" b="1" smtClean="0">
                <a:solidFill>
                  <a:schemeClr val="bg1"/>
                </a:solidFill>
              </a:rPr>
              <a:t>Selesai</a:t>
            </a:r>
            <a:endParaRPr lang="es-ES" sz="3600" b="1" smtClean="0">
              <a:solidFill>
                <a:schemeClr val="bg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895600" y="1447800"/>
            <a:ext cx="23482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4000" b="1" dirty="0" smtClean="0"/>
              <a:t>Selesai</a:t>
            </a:r>
            <a:endParaRPr lang="id-ID" sz="4000" b="1" dirty="0"/>
          </a:p>
        </p:txBody>
      </p:sp>
    </p:spTree>
    <p:extLst>
      <p:ext uri="{BB962C8B-B14F-4D97-AF65-F5344CB8AC3E}">
        <p14:creationId xmlns:p14="http://schemas.microsoft.com/office/powerpoint/2010/main" val="3299601315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err="1"/>
              <a:t>Metode</a:t>
            </a:r>
            <a:r>
              <a:rPr lang="en-US" b="1" dirty="0"/>
              <a:t> &amp; </a:t>
            </a:r>
            <a:r>
              <a:rPr lang="en-US" b="1" dirty="0" err="1"/>
              <a:t>Teori</a:t>
            </a:r>
            <a:r>
              <a:rPr lang="en-US" b="1" dirty="0"/>
              <a:t> </a:t>
            </a:r>
            <a:r>
              <a:rPr lang="en-US" b="1" dirty="0" err="1"/>
              <a:t>Terkait</a:t>
            </a:r>
            <a:r>
              <a:rPr lang="en-US" b="1" dirty="0"/>
              <a:t> </a:t>
            </a:r>
            <a:r>
              <a:rPr lang="en-US" b="1" dirty="0" err="1"/>
              <a:t>Ketidakpastian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>
            <a:normAutofit/>
          </a:bodyPr>
          <a:lstStyle/>
          <a:p>
            <a:r>
              <a:rPr lang="en-US" dirty="0" err="1"/>
              <a:t>Penyelesaian</a:t>
            </a:r>
            <a:r>
              <a:rPr lang="en-US" dirty="0"/>
              <a:t> </a:t>
            </a:r>
            <a:r>
              <a:rPr lang="en-US" dirty="0" err="1"/>
              <a:t>masalah</a:t>
            </a:r>
            <a:r>
              <a:rPr lang="en-US" dirty="0"/>
              <a:t> </a:t>
            </a:r>
            <a:r>
              <a:rPr lang="en-US" dirty="0" err="1"/>
              <a:t>ketidakpastian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berbasis</a:t>
            </a:r>
            <a:r>
              <a:rPr lang="en-US" dirty="0"/>
              <a:t>:</a:t>
            </a:r>
          </a:p>
          <a:p>
            <a:pPr lvl="1"/>
            <a:r>
              <a:rPr lang="en-US" dirty="0" err="1" smtClean="0"/>
              <a:t>Peluang</a:t>
            </a:r>
            <a:r>
              <a:rPr lang="en-US" dirty="0" smtClean="0"/>
              <a:t> </a:t>
            </a:r>
            <a:r>
              <a:rPr lang="en-US" dirty="0"/>
              <a:t>(</a:t>
            </a:r>
            <a:r>
              <a:rPr lang="en-US" dirty="0" err="1"/>
              <a:t>Statistika</a:t>
            </a:r>
            <a:r>
              <a:rPr lang="en-US" dirty="0"/>
              <a:t>): </a:t>
            </a:r>
            <a:r>
              <a:rPr lang="en-US" i="1" dirty="0"/>
              <a:t>objective probability, experimental </a:t>
            </a:r>
            <a:r>
              <a:rPr lang="en-US" i="1" dirty="0" smtClean="0"/>
              <a:t> probability </a:t>
            </a:r>
            <a:r>
              <a:rPr lang="en-US" i="1" dirty="0"/>
              <a:t>&amp; subjective </a:t>
            </a:r>
            <a:r>
              <a:rPr lang="en-US" i="1" dirty="0" smtClean="0"/>
              <a:t>probability</a:t>
            </a:r>
          </a:p>
          <a:p>
            <a:pPr lvl="1"/>
            <a:r>
              <a:rPr lang="sv-SE" dirty="0" smtClean="0"/>
              <a:t>Heuristik</a:t>
            </a:r>
            <a:r>
              <a:rPr lang="sv-SE" dirty="0"/>
              <a:t>, mencakup Faktor Kepastian dan Logika Samar </a:t>
            </a:r>
          </a:p>
          <a:p>
            <a:endParaRPr lang="en-US" dirty="0" smtClean="0"/>
          </a:p>
          <a:p>
            <a:r>
              <a:rPr lang="en-US" b="1" dirty="0" err="1" smtClean="0"/>
              <a:t>Teori</a:t>
            </a:r>
            <a:r>
              <a:rPr lang="en-US" b="1" dirty="0" smtClean="0"/>
              <a:t> </a:t>
            </a:r>
            <a:r>
              <a:rPr lang="en-US" b="1" dirty="0"/>
              <a:t>yang </a:t>
            </a:r>
            <a:r>
              <a:rPr lang="en-US" b="1" dirty="0" err="1"/>
              <a:t>banyak</a:t>
            </a:r>
            <a:r>
              <a:rPr lang="en-US" b="1" dirty="0"/>
              <a:t> </a:t>
            </a:r>
            <a:r>
              <a:rPr lang="en-US" b="1" dirty="0" err="1"/>
              <a:t>digunakan</a:t>
            </a:r>
            <a:r>
              <a:rPr lang="en-US" b="1" dirty="0"/>
              <a:t>:</a:t>
            </a:r>
          </a:p>
          <a:p>
            <a:pPr lvl="1"/>
            <a:r>
              <a:rPr lang="en-US" b="1" i="1" dirty="0" smtClean="0"/>
              <a:t>Bayesian </a:t>
            </a:r>
            <a:r>
              <a:rPr lang="en-US" b="1" i="1" dirty="0"/>
              <a:t>Probability</a:t>
            </a:r>
          </a:p>
          <a:p>
            <a:pPr lvl="1"/>
            <a:r>
              <a:rPr lang="en-US" b="1" i="1" dirty="0" smtClean="0"/>
              <a:t>Hartley </a:t>
            </a:r>
            <a:r>
              <a:rPr lang="en-US" b="1" i="1" dirty="0"/>
              <a:t>Theory</a:t>
            </a:r>
          </a:p>
          <a:p>
            <a:pPr lvl="1"/>
            <a:r>
              <a:rPr lang="en-US" b="1" i="1" dirty="0" smtClean="0"/>
              <a:t>Shannon </a:t>
            </a:r>
            <a:r>
              <a:rPr lang="en-US" b="1" i="1" dirty="0"/>
              <a:t>Theory</a:t>
            </a:r>
          </a:p>
          <a:p>
            <a:pPr lvl="1"/>
            <a:r>
              <a:rPr lang="en-US" b="1" i="1" dirty="0" err="1" smtClean="0"/>
              <a:t>Dempster</a:t>
            </a:r>
            <a:r>
              <a:rPr lang="en-US" b="1" i="1" dirty="0" smtClean="0"/>
              <a:t>-Shafer </a:t>
            </a:r>
            <a:r>
              <a:rPr lang="en-US" b="1" i="1" dirty="0"/>
              <a:t>Theory</a:t>
            </a:r>
          </a:p>
          <a:p>
            <a:pPr lvl="1"/>
            <a:r>
              <a:rPr lang="en-US" b="1" i="1" dirty="0" smtClean="0"/>
              <a:t>Markov </a:t>
            </a:r>
            <a:r>
              <a:rPr lang="en-US" b="1" i="1" dirty="0"/>
              <a:t>Models</a:t>
            </a:r>
          </a:p>
          <a:p>
            <a:pPr lvl="1"/>
            <a:r>
              <a:rPr lang="en-US" b="1" i="1" dirty="0" smtClean="0"/>
              <a:t>Fuzzy </a:t>
            </a:r>
            <a:r>
              <a:rPr lang="en-US" b="1" i="1" dirty="0"/>
              <a:t>Theory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2721138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b="1" dirty="0" smtClean="0"/>
              <a:t>Ketidakpastian</a:t>
            </a:r>
            <a:endParaRPr lang="id-ID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d-ID" dirty="0"/>
              <a:t>Ketidakpastian dalam AI digambarkan dalam 3(tiga) tahap (Kanal and Lemmer, 1986 ; Parsaye and Chignell, 1988</a:t>
            </a:r>
            <a:r>
              <a:rPr lang="id-ID" dirty="0" smtClean="0"/>
              <a:t>)</a:t>
            </a:r>
          </a:p>
          <a:p>
            <a:r>
              <a:rPr lang="id-ID" dirty="0" smtClean="0"/>
              <a:t>Representasi </a:t>
            </a:r>
            <a:r>
              <a:rPr lang="id-ID" dirty="0"/>
              <a:t>Ketidakpastian dari Basic set of </a:t>
            </a:r>
            <a:r>
              <a:rPr lang="id-ID" dirty="0" smtClean="0"/>
              <a:t>events</a:t>
            </a:r>
          </a:p>
          <a:p>
            <a:r>
              <a:rPr lang="id-ID" dirty="0" smtClean="0"/>
              <a:t>Mengkombinasikan </a:t>
            </a:r>
            <a:r>
              <a:rPr lang="id-ID" dirty="0"/>
              <a:t>Bodies dari Informasi yang Tidak </a:t>
            </a:r>
            <a:r>
              <a:rPr lang="id-ID" dirty="0" smtClean="0"/>
              <a:t>Pasti</a:t>
            </a:r>
          </a:p>
          <a:p>
            <a:r>
              <a:rPr lang="id-ID" dirty="0" smtClean="0"/>
              <a:t>Pengambilan Inferensi</a:t>
            </a:r>
          </a:p>
          <a:p>
            <a:endParaRPr lang="id-ID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06" t="36459" r="23132" b="22396"/>
          <a:stretch/>
        </p:blipFill>
        <p:spPr bwMode="auto">
          <a:xfrm>
            <a:off x="457200" y="3657600"/>
            <a:ext cx="6838950" cy="300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886957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b="1" dirty="0" smtClean="0"/>
              <a:t>Penjelasan</a:t>
            </a:r>
            <a:endParaRPr lang="id-ID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d-ID" dirty="0"/>
              <a:t>Step 1 : Pakar memperoleh pengetahuan yang tidak pasti : numerik, grafik, atau simbolik (“hampir pasti bahwa </a:t>
            </a:r>
            <a:r>
              <a:rPr lang="id-ID" dirty="0" smtClean="0"/>
              <a:t>…….”)</a:t>
            </a:r>
          </a:p>
          <a:p>
            <a:endParaRPr lang="id-ID" dirty="0" smtClean="0"/>
          </a:p>
          <a:p>
            <a:r>
              <a:rPr lang="id-ID" dirty="0" smtClean="0"/>
              <a:t>Step </a:t>
            </a:r>
            <a:r>
              <a:rPr lang="id-ID" dirty="0"/>
              <a:t>2 : Pengetahuan yang tidak pasti dapat digunakan untuk menarik kesimpulan dalam kasus sederhana </a:t>
            </a:r>
            <a:endParaRPr lang="id-ID" dirty="0" smtClean="0"/>
          </a:p>
          <a:p>
            <a:endParaRPr lang="id-ID" dirty="0" smtClean="0"/>
          </a:p>
          <a:p>
            <a:r>
              <a:rPr lang="id-ID" dirty="0" smtClean="0"/>
              <a:t>Step </a:t>
            </a:r>
            <a:r>
              <a:rPr lang="id-ID" dirty="0"/>
              <a:t>3 : Maksud dari sistem berbasis pengetahuan adalah untuk penarikan kesimpulan.</a:t>
            </a:r>
          </a:p>
        </p:txBody>
      </p:sp>
    </p:spTree>
    <p:extLst>
      <p:ext uri="{BB962C8B-B14F-4D97-AF65-F5344CB8AC3E}">
        <p14:creationId xmlns:p14="http://schemas.microsoft.com/office/powerpoint/2010/main" val="28798525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b="1" dirty="0" smtClean="0"/>
              <a:t>Mengapa tidak pasti?</a:t>
            </a:r>
            <a:endParaRPr lang="id-ID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i="1" dirty="0"/>
              <a:t>When a user cannot provide a definite </a:t>
            </a:r>
            <a:r>
              <a:rPr lang="en-US" sz="3200" i="1" dirty="0" smtClean="0"/>
              <a:t>answer</a:t>
            </a:r>
            <a:endParaRPr lang="id-ID" sz="3200" i="1" dirty="0" smtClean="0"/>
          </a:p>
          <a:p>
            <a:r>
              <a:rPr lang="en-US" sz="3200" i="1" dirty="0" smtClean="0"/>
              <a:t>Imprecise knowledge</a:t>
            </a:r>
            <a:endParaRPr lang="id-ID" sz="3200" i="1" dirty="0" smtClean="0"/>
          </a:p>
          <a:p>
            <a:r>
              <a:rPr lang="en-US" sz="3200" i="1" dirty="0" smtClean="0"/>
              <a:t>Incomplete </a:t>
            </a:r>
            <a:r>
              <a:rPr lang="en-US" sz="3200" i="1" dirty="0"/>
              <a:t>information</a:t>
            </a:r>
            <a:endParaRPr lang="id-ID" sz="3200" i="1" dirty="0"/>
          </a:p>
        </p:txBody>
      </p:sp>
    </p:spTree>
    <p:extLst>
      <p:ext uri="{BB962C8B-B14F-4D97-AF65-F5344CB8AC3E}">
        <p14:creationId xmlns:p14="http://schemas.microsoft.com/office/powerpoint/2010/main" val="208229201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djacency">
  <a:themeElements>
    <a:clrScheme name="Adjacency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Office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djacency">
      <a:fillStyleLst>
        <a:solidFill>
          <a:schemeClr val="phClr"/>
        </a:solidFill>
        <a:solidFill>
          <a:schemeClr val="phClr">
            <a:tint val="55000"/>
          </a:schemeClr>
        </a:solidFill>
        <a:solidFill>
          <a:schemeClr val="phClr"/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algn="bl" rotWithShape="0">
              <a:srgbClr val="000000">
                <a:alpha val="60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hemeClr val="phClr">
                <a:shade val="4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75000">
              <a:schemeClr val="phClr">
                <a:shade val="100000"/>
                <a:satMod val="115000"/>
              </a:schemeClr>
            </a:gs>
            <a:gs pos="100000">
              <a:schemeClr val="phClr">
                <a:shade val="70000"/>
                <a:satMod val="130000"/>
              </a:schemeClr>
            </a:gs>
          </a:gsLst>
          <a:path path="circle">
            <a:fillToRect l="20000" t="50000" r="10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7000"/>
              </a:schemeClr>
              <a:schemeClr val="phClr">
                <a:shade val="96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Adjacency</Template>
  <TotalTime>195</TotalTime>
  <Words>2014</Words>
  <Application>Microsoft Office PowerPoint</Application>
  <PresentationFormat>On-screen Show (4:3)</PresentationFormat>
  <Paragraphs>422</Paragraphs>
  <Slides>54</Slides>
  <Notes>20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56" baseType="lpstr">
      <vt:lpstr>Adjacency</vt:lpstr>
      <vt:lpstr>Equation</vt:lpstr>
      <vt:lpstr>Inferensi dengan Ketidakpastian </vt:lpstr>
      <vt:lpstr>PowerPoint Presentation</vt:lpstr>
      <vt:lpstr>Dalam sistem Pakar</vt:lpstr>
      <vt:lpstr>PowerPoint Presentation</vt:lpstr>
      <vt:lpstr>Ketidakpastian (uncertainty)</vt:lpstr>
      <vt:lpstr>Metode &amp; Teori Terkait Ketidakpastian</vt:lpstr>
      <vt:lpstr>Ketidakpastian</vt:lpstr>
      <vt:lpstr>Penjelasan</vt:lpstr>
      <vt:lpstr>Mengapa tidak pasti?</vt:lpstr>
      <vt:lpstr>Representasi Ketidakpastian</vt:lpstr>
      <vt:lpstr>Representasi ketidakpastian Numerik</vt:lpstr>
      <vt:lpstr>PowerPoint Presentation</vt:lpstr>
      <vt:lpstr> Probabilitas dan Pendekatan lainnya</vt:lpstr>
      <vt:lpstr>PowerPoint Presentation</vt:lpstr>
      <vt:lpstr>BAYESIAN APPROACH P(Ai) * P(B | Ai) P(Ai | B) =</vt:lpstr>
      <vt:lpstr>Teorema Bayes</vt:lpstr>
      <vt:lpstr>PowerPoint Presentation</vt:lpstr>
      <vt:lpstr>Lebih Detail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Pokok Bahasan</vt:lpstr>
      <vt:lpstr>Resolution</vt:lpstr>
      <vt:lpstr>Resolution</vt:lpstr>
      <vt:lpstr>Resolution</vt:lpstr>
      <vt:lpstr>Uncertainty</vt:lpstr>
      <vt:lpstr>Uncertainty</vt:lpstr>
      <vt:lpstr>Uncertainty</vt:lpstr>
      <vt:lpstr>Probability</vt:lpstr>
      <vt:lpstr>Probability</vt:lpstr>
      <vt:lpstr>Semantics &amp; Syntax</vt:lpstr>
      <vt:lpstr>Semantics &amp; Syntax</vt:lpstr>
      <vt:lpstr>Semantics &amp; Syntax</vt:lpstr>
      <vt:lpstr>Semantics &amp; Syntax</vt:lpstr>
      <vt:lpstr>Semantics &amp; Syntax</vt:lpstr>
      <vt:lpstr>Semantics &amp; Syntax</vt:lpstr>
      <vt:lpstr>Semantics &amp; Syntax</vt:lpstr>
      <vt:lpstr>Semantics &amp; Syntax</vt:lpstr>
      <vt:lpstr>Semantics &amp; Syntax</vt:lpstr>
      <vt:lpstr>Semantics &amp; Syntax</vt:lpstr>
      <vt:lpstr>Inference</vt:lpstr>
      <vt:lpstr>Inference</vt:lpstr>
      <vt:lpstr>Inference</vt:lpstr>
      <vt:lpstr>Aturan Bayes</vt:lpstr>
      <vt:lpstr>Case Study</vt:lpstr>
      <vt:lpstr>PowerPoint Presentation</vt:lpstr>
      <vt:lpstr>Selesai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Ketidakpastian dalam RBES</dc:title>
  <dc:creator>Hafsah</dc:creator>
  <cp:lastModifiedBy>herlina</cp:lastModifiedBy>
  <cp:revision>40</cp:revision>
  <cp:lastPrinted>2018-10-01T04:17:20Z</cp:lastPrinted>
  <dcterms:created xsi:type="dcterms:W3CDTF">2016-11-19T23:26:49Z</dcterms:created>
  <dcterms:modified xsi:type="dcterms:W3CDTF">2019-09-04T02:44:40Z</dcterms:modified>
</cp:coreProperties>
</file>